
<file path=[Content_Types].xml><?xml version="1.0" encoding="utf-8"?>
<Types xmlns="http://schemas.openxmlformats.org/package/2006/content-types">
  <Default Extension="xml" ContentType="application/xml"/>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317" r:id="rId3"/>
    <p:sldId id="354" r:id="rId4"/>
    <p:sldId id="355" r:id="rId5"/>
    <p:sldId id="338" r:id="rId6"/>
    <p:sldId id="348" r:id="rId7"/>
    <p:sldId id="340" r:id="rId8"/>
    <p:sldId id="349" r:id="rId9"/>
    <p:sldId id="345" r:id="rId10"/>
    <p:sldId id="351" r:id="rId11"/>
    <p:sldId id="343" r:id="rId12"/>
    <p:sldId id="357" r:id="rId13"/>
    <p:sldId id="352" r:id="rId14"/>
    <p:sldId id="353" r:id="rId15"/>
    <p:sldId id="358" r:id="rId16"/>
    <p:sldId id="34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1BB"/>
    <a:srgbClr val="000090"/>
    <a:srgbClr val="0046BB"/>
    <a:srgbClr val="C6FFFE"/>
    <a:srgbClr val="27607E"/>
    <a:srgbClr val="287689"/>
    <a:srgbClr val="3490A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2"/>
    <p:restoredTop sz="89522"/>
  </p:normalViewPr>
  <p:slideViewPr>
    <p:cSldViewPr snapToGrid="0" snapToObjects="1">
      <p:cViewPr>
        <p:scale>
          <a:sx n="83" d="100"/>
          <a:sy n="83" d="100"/>
        </p:scale>
        <p:origin x="107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948D98-4DD5-7847-9FC1-5300BFFBA046}" type="doc">
      <dgm:prSet loTypeId="urn:microsoft.com/office/officeart/2005/8/layout/cycle3" loCatId="" qsTypeId="urn:microsoft.com/office/officeart/2005/8/quickstyle/simple5" qsCatId="simple" csTypeId="urn:microsoft.com/office/officeart/2005/8/colors/accent0_3" csCatId="mainScheme" phldr="1"/>
      <dgm:spPr/>
      <dgm:t>
        <a:bodyPr/>
        <a:lstStyle/>
        <a:p>
          <a:endParaRPr lang="en-US"/>
        </a:p>
      </dgm:t>
    </dgm:pt>
    <dgm:pt modelId="{A8DB0E90-63BA-8F4B-AE9C-95BCC836E4B4}">
      <dgm:prSet phldrT="[Text]" custT="1"/>
      <dgm:spPr>
        <a:solidFill>
          <a:srgbClr val="002060"/>
        </a:solidFill>
      </dgm:spPr>
      <dgm:t>
        <a:bodyPr/>
        <a:lstStyle/>
        <a:p>
          <a:pPr algn="ctr"/>
          <a:r>
            <a:rPr lang="en-US" sz="1800" dirty="0" smtClean="0"/>
            <a:t>Collaborative</a:t>
          </a:r>
        </a:p>
        <a:p>
          <a:pPr algn="ctr"/>
          <a:r>
            <a:rPr lang="en-US" sz="1800" dirty="0" smtClean="0"/>
            <a:t>design</a:t>
          </a:r>
          <a:endParaRPr lang="en-US" sz="1800" dirty="0"/>
        </a:p>
      </dgm:t>
    </dgm:pt>
    <dgm:pt modelId="{3F11ED84-6EB4-EF4A-968D-412E3E4FF514}" type="parTrans" cxnId="{D06EE7B7-6DFF-BC4C-B4A7-842C4E7331B9}">
      <dgm:prSet/>
      <dgm:spPr/>
      <dgm:t>
        <a:bodyPr/>
        <a:lstStyle/>
        <a:p>
          <a:pPr algn="ctr"/>
          <a:endParaRPr lang="en-US"/>
        </a:p>
      </dgm:t>
    </dgm:pt>
    <dgm:pt modelId="{F70EF8A4-7DFA-EA40-AE7B-5EF3719789EE}" type="sibTrans" cxnId="{D06EE7B7-6DFF-BC4C-B4A7-842C4E7331B9}">
      <dgm:prSet/>
      <dgm:spPr>
        <a:solidFill>
          <a:srgbClr val="FF0000"/>
        </a:solidFill>
      </dgm:spPr>
      <dgm:t>
        <a:bodyPr/>
        <a:lstStyle/>
        <a:p>
          <a:pPr algn="ctr"/>
          <a:endParaRPr lang="en-US"/>
        </a:p>
      </dgm:t>
    </dgm:pt>
    <dgm:pt modelId="{04751C34-B899-8842-86DA-5E31B22D0874}">
      <dgm:prSet phldrT="[Text]"/>
      <dgm:spPr>
        <a:solidFill>
          <a:srgbClr val="C00000"/>
        </a:solidFill>
      </dgm:spPr>
      <dgm:t>
        <a:bodyPr/>
        <a:lstStyle/>
        <a:p>
          <a:pPr algn="ctr"/>
          <a:r>
            <a:rPr lang="en-US" dirty="0" smtClean="0"/>
            <a:t>Observation</a:t>
          </a:r>
          <a:endParaRPr lang="en-US" sz="2400" dirty="0"/>
        </a:p>
      </dgm:t>
    </dgm:pt>
    <dgm:pt modelId="{F6F41005-C8EC-9E43-9A72-9B348969E2D3}" type="parTrans" cxnId="{4617E87C-44F2-A243-B5F9-7538FA710D17}">
      <dgm:prSet/>
      <dgm:spPr/>
      <dgm:t>
        <a:bodyPr/>
        <a:lstStyle/>
        <a:p>
          <a:pPr algn="ctr"/>
          <a:endParaRPr lang="en-US"/>
        </a:p>
      </dgm:t>
    </dgm:pt>
    <dgm:pt modelId="{C5063481-F0CC-9B4F-85AB-02B5793CB1D2}" type="sibTrans" cxnId="{4617E87C-44F2-A243-B5F9-7538FA710D17}">
      <dgm:prSet/>
      <dgm:spPr/>
      <dgm:t>
        <a:bodyPr/>
        <a:lstStyle/>
        <a:p>
          <a:pPr algn="ctr"/>
          <a:endParaRPr lang="en-US"/>
        </a:p>
      </dgm:t>
    </dgm:pt>
    <dgm:pt modelId="{CF41E250-EB5F-D546-B25C-579FC7AF6566}">
      <dgm:prSet phldrT="[Text]"/>
      <dgm:spPr>
        <a:solidFill>
          <a:schemeClr val="accent5">
            <a:lumMod val="75000"/>
          </a:schemeClr>
        </a:solidFill>
      </dgm:spPr>
      <dgm:t>
        <a:bodyPr/>
        <a:lstStyle/>
        <a:p>
          <a:r>
            <a:rPr lang="en-US" smtClean="0"/>
            <a:t>Reflection</a:t>
          </a:r>
          <a:endParaRPr lang="en-US" dirty="0"/>
        </a:p>
      </dgm:t>
    </dgm:pt>
    <dgm:pt modelId="{6CC91317-053D-CC48-A8FF-5C406E4170B7}" type="parTrans" cxnId="{6C95CADF-0CB0-9A48-9E5A-79C9A59F8E57}">
      <dgm:prSet/>
      <dgm:spPr/>
      <dgm:t>
        <a:bodyPr/>
        <a:lstStyle/>
        <a:p>
          <a:pPr algn="ctr"/>
          <a:endParaRPr lang="en-US"/>
        </a:p>
      </dgm:t>
    </dgm:pt>
    <dgm:pt modelId="{3F649F94-DBCC-C342-9611-195958EF3BCD}" type="sibTrans" cxnId="{6C95CADF-0CB0-9A48-9E5A-79C9A59F8E57}">
      <dgm:prSet/>
      <dgm:spPr/>
      <dgm:t>
        <a:bodyPr/>
        <a:lstStyle/>
        <a:p>
          <a:pPr algn="ctr"/>
          <a:endParaRPr lang="en-US"/>
        </a:p>
      </dgm:t>
    </dgm:pt>
    <dgm:pt modelId="{F0279079-F162-C24D-9E4D-C7E8D8895F0C}">
      <dgm:prSet phldrT="[Text]"/>
      <dgm:spPr>
        <a:solidFill>
          <a:srgbClr val="0070C0"/>
        </a:solidFill>
      </dgm:spPr>
      <dgm:t>
        <a:bodyPr/>
        <a:lstStyle/>
        <a:p>
          <a:r>
            <a:rPr lang="en-US" smtClean="0"/>
            <a:t>Feedback</a:t>
          </a:r>
          <a:endParaRPr lang="en-US" dirty="0"/>
        </a:p>
      </dgm:t>
    </dgm:pt>
    <dgm:pt modelId="{F412484C-FA38-C34C-8FFE-D30516FC120F}" type="parTrans" cxnId="{529F797C-B996-834D-A9B9-3E0CA9F70F87}">
      <dgm:prSet/>
      <dgm:spPr/>
      <dgm:t>
        <a:bodyPr/>
        <a:lstStyle/>
        <a:p>
          <a:pPr algn="ctr"/>
          <a:endParaRPr lang="en-US"/>
        </a:p>
      </dgm:t>
    </dgm:pt>
    <dgm:pt modelId="{BF541804-E6B5-9F47-B3EC-54449E59AC8A}" type="sibTrans" cxnId="{529F797C-B996-834D-A9B9-3E0CA9F70F87}">
      <dgm:prSet/>
      <dgm:spPr/>
      <dgm:t>
        <a:bodyPr/>
        <a:lstStyle/>
        <a:p>
          <a:pPr algn="ctr"/>
          <a:endParaRPr lang="en-US" sz="2800"/>
        </a:p>
      </dgm:t>
    </dgm:pt>
    <dgm:pt modelId="{4E6886C7-84E9-E844-BF31-B687ECE7B7CB}">
      <dgm:prSet phldrT="[Text]"/>
      <dgm:spPr>
        <a:solidFill>
          <a:schemeClr val="accent6">
            <a:lumMod val="75000"/>
          </a:schemeClr>
        </a:solidFill>
      </dgm:spPr>
      <dgm:t>
        <a:bodyPr/>
        <a:lstStyle/>
        <a:p>
          <a:pPr algn="ctr"/>
          <a:r>
            <a:rPr lang="en-US" smtClean="0"/>
            <a:t>Implementation</a:t>
          </a:r>
          <a:endParaRPr lang="en-US" sz="2400" dirty="0"/>
        </a:p>
      </dgm:t>
    </dgm:pt>
    <dgm:pt modelId="{0604937F-1D24-3F47-A324-F47D2B668C5D}" type="parTrans" cxnId="{868AC624-8D4D-9D4B-AD21-F4C328D8F069}">
      <dgm:prSet/>
      <dgm:spPr/>
      <dgm:t>
        <a:bodyPr/>
        <a:lstStyle/>
        <a:p>
          <a:pPr algn="ctr"/>
          <a:endParaRPr lang="en-US"/>
        </a:p>
      </dgm:t>
    </dgm:pt>
    <dgm:pt modelId="{BE8CBB2B-E4B9-8741-9991-95D737C7CE7E}" type="sibTrans" cxnId="{868AC624-8D4D-9D4B-AD21-F4C328D8F069}">
      <dgm:prSet/>
      <dgm:spPr/>
      <dgm:t>
        <a:bodyPr/>
        <a:lstStyle/>
        <a:p>
          <a:pPr algn="ctr"/>
          <a:endParaRPr lang="en-US"/>
        </a:p>
      </dgm:t>
    </dgm:pt>
    <dgm:pt modelId="{BE104843-BB57-1742-86EF-4F05C62E9318}" type="pres">
      <dgm:prSet presAssocID="{8C948D98-4DD5-7847-9FC1-5300BFFBA046}" presName="Name0" presStyleCnt="0">
        <dgm:presLayoutVars>
          <dgm:dir/>
          <dgm:resizeHandles val="exact"/>
        </dgm:presLayoutVars>
      </dgm:prSet>
      <dgm:spPr/>
      <dgm:t>
        <a:bodyPr/>
        <a:lstStyle/>
        <a:p>
          <a:endParaRPr lang="en-US"/>
        </a:p>
      </dgm:t>
    </dgm:pt>
    <dgm:pt modelId="{CC2385B0-A5EB-C541-BBF4-FAD03861F232}" type="pres">
      <dgm:prSet presAssocID="{8C948D98-4DD5-7847-9FC1-5300BFFBA046}" presName="cycle" presStyleCnt="0"/>
      <dgm:spPr/>
      <dgm:t>
        <a:bodyPr/>
        <a:lstStyle/>
        <a:p>
          <a:endParaRPr lang="en-US"/>
        </a:p>
      </dgm:t>
    </dgm:pt>
    <dgm:pt modelId="{D310667C-686D-EF41-8AA1-C50528DBBF73}" type="pres">
      <dgm:prSet presAssocID="{A8DB0E90-63BA-8F4B-AE9C-95BCC836E4B4}" presName="nodeFirstNode" presStyleLbl="node1" presStyleIdx="0" presStyleCnt="5">
        <dgm:presLayoutVars>
          <dgm:bulletEnabled val="1"/>
        </dgm:presLayoutVars>
      </dgm:prSet>
      <dgm:spPr/>
      <dgm:t>
        <a:bodyPr/>
        <a:lstStyle/>
        <a:p>
          <a:endParaRPr lang="en-US"/>
        </a:p>
      </dgm:t>
    </dgm:pt>
    <dgm:pt modelId="{70B35147-2609-A54B-976D-103E3BF78786}" type="pres">
      <dgm:prSet presAssocID="{F70EF8A4-7DFA-EA40-AE7B-5EF3719789EE}" presName="sibTransFirstNode" presStyleLbl="bgShp" presStyleIdx="0" presStyleCnt="1" custLinFactNeighborX="0" custLinFactNeighborY="643"/>
      <dgm:spPr/>
      <dgm:t>
        <a:bodyPr/>
        <a:lstStyle/>
        <a:p>
          <a:endParaRPr lang="en-US"/>
        </a:p>
      </dgm:t>
    </dgm:pt>
    <dgm:pt modelId="{3A6038FF-B3BB-9249-97B4-804860FEA144}" type="pres">
      <dgm:prSet presAssocID="{4E6886C7-84E9-E844-BF31-B687ECE7B7CB}" presName="nodeFollowingNodes" presStyleLbl="node1" presStyleIdx="1" presStyleCnt="5" custRadScaleRad="111369" custRadScaleInc="8459">
        <dgm:presLayoutVars>
          <dgm:bulletEnabled val="1"/>
        </dgm:presLayoutVars>
      </dgm:prSet>
      <dgm:spPr/>
      <dgm:t>
        <a:bodyPr/>
        <a:lstStyle/>
        <a:p>
          <a:endParaRPr lang="en-US"/>
        </a:p>
      </dgm:t>
    </dgm:pt>
    <dgm:pt modelId="{71BBDE96-646A-0647-A14D-8202698B5D6C}" type="pres">
      <dgm:prSet presAssocID="{04751C34-B899-8842-86DA-5E31B22D0874}" presName="nodeFollowingNodes" presStyleLbl="node1" presStyleIdx="2" presStyleCnt="5" custRadScaleRad="120226" custRadScaleInc="-18304">
        <dgm:presLayoutVars>
          <dgm:bulletEnabled val="1"/>
        </dgm:presLayoutVars>
      </dgm:prSet>
      <dgm:spPr/>
      <dgm:t>
        <a:bodyPr/>
        <a:lstStyle/>
        <a:p>
          <a:endParaRPr lang="en-US"/>
        </a:p>
      </dgm:t>
    </dgm:pt>
    <dgm:pt modelId="{47AFAAC8-BE6F-CF4C-95DC-2D3874226C32}" type="pres">
      <dgm:prSet presAssocID="{CF41E250-EB5F-D546-B25C-579FC7AF6566}" presName="nodeFollowingNodes" presStyleLbl="node1" presStyleIdx="3" presStyleCnt="5" custRadScaleRad="121472" custRadScaleInc="23886">
        <dgm:presLayoutVars>
          <dgm:bulletEnabled val="1"/>
        </dgm:presLayoutVars>
      </dgm:prSet>
      <dgm:spPr/>
      <dgm:t>
        <a:bodyPr/>
        <a:lstStyle/>
        <a:p>
          <a:endParaRPr lang="en-US"/>
        </a:p>
      </dgm:t>
    </dgm:pt>
    <dgm:pt modelId="{C5EE586B-6C41-DE46-B745-FDFF263404B8}" type="pres">
      <dgm:prSet presAssocID="{F0279079-F162-C24D-9E4D-C7E8D8895F0C}" presName="nodeFollowingNodes" presStyleLbl="node1" presStyleIdx="4" presStyleCnt="5" custRadScaleRad="112805" custRadScaleInc="-7425">
        <dgm:presLayoutVars>
          <dgm:bulletEnabled val="1"/>
        </dgm:presLayoutVars>
      </dgm:prSet>
      <dgm:spPr/>
      <dgm:t>
        <a:bodyPr/>
        <a:lstStyle/>
        <a:p>
          <a:endParaRPr lang="en-US"/>
        </a:p>
      </dgm:t>
    </dgm:pt>
  </dgm:ptLst>
  <dgm:cxnLst>
    <dgm:cxn modelId="{D06EE7B7-6DFF-BC4C-B4A7-842C4E7331B9}" srcId="{8C948D98-4DD5-7847-9FC1-5300BFFBA046}" destId="{A8DB0E90-63BA-8F4B-AE9C-95BCC836E4B4}" srcOrd="0" destOrd="0" parTransId="{3F11ED84-6EB4-EF4A-968D-412E3E4FF514}" sibTransId="{F70EF8A4-7DFA-EA40-AE7B-5EF3719789EE}"/>
    <dgm:cxn modelId="{7BCBEFBA-F589-9445-BC47-56192BD783CF}" type="presOf" srcId="{4E6886C7-84E9-E844-BF31-B687ECE7B7CB}" destId="{3A6038FF-B3BB-9249-97B4-804860FEA144}" srcOrd="0" destOrd="0" presId="urn:microsoft.com/office/officeart/2005/8/layout/cycle3"/>
    <dgm:cxn modelId="{4617E87C-44F2-A243-B5F9-7538FA710D17}" srcId="{8C948D98-4DD5-7847-9FC1-5300BFFBA046}" destId="{04751C34-B899-8842-86DA-5E31B22D0874}" srcOrd="2" destOrd="0" parTransId="{F6F41005-C8EC-9E43-9A72-9B348969E2D3}" sibTransId="{C5063481-F0CC-9B4F-85AB-02B5793CB1D2}"/>
    <dgm:cxn modelId="{F05322A2-8811-324E-B521-8A8B202C858C}" type="presOf" srcId="{8C948D98-4DD5-7847-9FC1-5300BFFBA046}" destId="{BE104843-BB57-1742-86EF-4F05C62E9318}" srcOrd="0" destOrd="0" presId="urn:microsoft.com/office/officeart/2005/8/layout/cycle3"/>
    <dgm:cxn modelId="{48207E72-E523-8849-A06F-7F4280B71B5D}" type="presOf" srcId="{A8DB0E90-63BA-8F4B-AE9C-95BCC836E4B4}" destId="{D310667C-686D-EF41-8AA1-C50528DBBF73}" srcOrd="0" destOrd="0" presId="urn:microsoft.com/office/officeart/2005/8/layout/cycle3"/>
    <dgm:cxn modelId="{C2C6965A-7BB3-A342-A563-8F53790A7F9B}" type="presOf" srcId="{04751C34-B899-8842-86DA-5E31B22D0874}" destId="{71BBDE96-646A-0647-A14D-8202698B5D6C}" srcOrd="0" destOrd="0" presId="urn:microsoft.com/office/officeart/2005/8/layout/cycle3"/>
    <dgm:cxn modelId="{868AC624-8D4D-9D4B-AD21-F4C328D8F069}" srcId="{8C948D98-4DD5-7847-9FC1-5300BFFBA046}" destId="{4E6886C7-84E9-E844-BF31-B687ECE7B7CB}" srcOrd="1" destOrd="0" parTransId="{0604937F-1D24-3F47-A324-F47D2B668C5D}" sibTransId="{BE8CBB2B-E4B9-8741-9991-95D737C7CE7E}"/>
    <dgm:cxn modelId="{6C95CADF-0CB0-9A48-9E5A-79C9A59F8E57}" srcId="{8C948D98-4DD5-7847-9FC1-5300BFFBA046}" destId="{CF41E250-EB5F-D546-B25C-579FC7AF6566}" srcOrd="3" destOrd="0" parTransId="{6CC91317-053D-CC48-A8FF-5C406E4170B7}" sibTransId="{3F649F94-DBCC-C342-9611-195958EF3BCD}"/>
    <dgm:cxn modelId="{529F797C-B996-834D-A9B9-3E0CA9F70F87}" srcId="{8C948D98-4DD5-7847-9FC1-5300BFFBA046}" destId="{F0279079-F162-C24D-9E4D-C7E8D8895F0C}" srcOrd="4" destOrd="0" parTransId="{F412484C-FA38-C34C-8FFE-D30516FC120F}" sibTransId="{BF541804-E6B5-9F47-B3EC-54449E59AC8A}"/>
    <dgm:cxn modelId="{CEB2E6E2-3652-464F-A61C-E16257B61432}" type="presOf" srcId="{F70EF8A4-7DFA-EA40-AE7B-5EF3719789EE}" destId="{70B35147-2609-A54B-976D-103E3BF78786}" srcOrd="0" destOrd="0" presId="urn:microsoft.com/office/officeart/2005/8/layout/cycle3"/>
    <dgm:cxn modelId="{B8BAB5B8-F53D-5B42-8F5F-9C2F3B24F6EB}" type="presOf" srcId="{CF41E250-EB5F-D546-B25C-579FC7AF6566}" destId="{47AFAAC8-BE6F-CF4C-95DC-2D3874226C32}" srcOrd="0" destOrd="0" presId="urn:microsoft.com/office/officeart/2005/8/layout/cycle3"/>
    <dgm:cxn modelId="{BC8A2272-5080-4F42-90ED-85AA79D75CB1}" type="presOf" srcId="{F0279079-F162-C24D-9E4D-C7E8D8895F0C}" destId="{C5EE586B-6C41-DE46-B745-FDFF263404B8}" srcOrd="0" destOrd="0" presId="urn:microsoft.com/office/officeart/2005/8/layout/cycle3"/>
    <dgm:cxn modelId="{14C8A5B6-05BC-B948-AB2F-4D69C81A87AD}" type="presParOf" srcId="{BE104843-BB57-1742-86EF-4F05C62E9318}" destId="{CC2385B0-A5EB-C541-BBF4-FAD03861F232}" srcOrd="0" destOrd="0" presId="urn:microsoft.com/office/officeart/2005/8/layout/cycle3"/>
    <dgm:cxn modelId="{4AB86F91-C4B3-DA44-A183-166B4DC887C9}" type="presParOf" srcId="{CC2385B0-A5EB-C541-BBF4-FAD03861F232}" destId="{D310667C-686D-EF41-8AA1-C50528DBBF73}" srcOrd="0" destOrd="0" presId="urn:microsoft.com/office/officeart/2005/8/layout/cycle3"/>
    <dgm:cxn modelId="{86E6CDA9-CA27-AB46-9F04-DAD178B00F10}" type="presParOf" srcId="{CC2385B0-A5EB-C541-BBF4-FAD03861F232}" destId="{70B35147-2609-A54B-976D-103E3BF78786}" srcOrd="1" destOrd="0" presId="urn:microsoft.com/office/officeart/2005/8/layout/cycle3"/>
    <dgm:cxn modelId="{8CED5E9B-384C-A941-8E24-5139F5F9B834}" type="presParOf" srcId="{CC2385B0-A5EB-C541-BBF4-FAD03861F232}" destId="{3A6038FF-B3BB-9249-97B4-804860FEA144}" srcOrd="2" destOrd="0" presId="urn:microsoft.com/office/officeart/2005/8/layout/cycle3"/>
    <dgm:cxn modelId="{179DC562-420D-F44E-ADD1-788EAD8A8109}" type="presParOf" srcId="{CC2385B0-A5EB-C541-BBF4-FAD03861F232}" destId="{71BBDE96-646A-0647-A14D-8202698B5D6C}" srcOrd="3" destOrd="0" presId="urn:microsoft.com/office/officeart/2005/8/layout/cycle3"/>
    <dgm:cxn modelId="{A8A3B523-6811-D444-9617-89270306BC2E}" type="presParOf" srcId="{CC2385B0-A5EB-C541-BBF4-FAD03861F232}" destId="{47AFAAC8-BE6F-CF4C-95DC-2D3874226C32}" srcOrd="4" destOrd="0" presId="urn:microsoft.com/office/officeart/2005/8/layout/cycle3"/>
    <dgm:cxn modelId="{4C5FA9E3-6605-5D4F-8BF7-8ED165264B64}" type="presParOf" srcId="{CC2385B0-A5EB-C541-BBF4-FAD03861F232}" destId="{C5EE586B-6C41-DE46-B745-FDFF263404B8}"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35147-2609-A54B-976D-103E3BF78786}">
      <dsp:nvSpPr>
        <dsp:cNvPr id="0" name=""/>
        <dsp:cNvSpPr/>
      </dsp:nvSpPr>
      <dsp:spPr>
        <a:xfrm>
          <a:off x="1913206" y="1703"/>
          <a:ext cx="3559502" cy="3559502"/>
        </a:xfrm>
        <a:prstGeom prst="circularArrow">
          <a:avLst>
            <a:gd name="adj1" fmla="val 5544"/>
            <a:gd name="adj2" fmla="val 330680"/>
            <a:gd name="adj3" fmla="val 13781809"/>
            <a:gd name="adj4" fmla="val 17382384"/>
            <a:gd name="adj5" fmla="val 5757"/>
          </a:avLst>
        </a:prstGeom>
        <a:solidFill>
          <a:srgbClr val="FF0000"/>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310667C-686D-EF41-8AA1-C50528DBBF73}">
      <dsp:nvSpPr>
        <dsp:cNvPr id="0" name=""/>
        <dsp:cNvSpPr/>
      </dsp:nvSpPr>
      <dsp:spPr>
        <a:xfrm>
          <a:off x="2861681" y="898"/>
          <a:ext cx="1662552" cy="831276"/>
        </a:xfrm>
        <a:prstGeom prst="roundRect">
          <a:avLst/>
        </a:prstGeom>
        <a:solidFill>
          <a:srgbClr val="00206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Collaborative</a:t>
          </a:r>
        </a:p>
        <a:p>
          <a:pPr lvl="0" algn="ctr" defTabSz="800100">
            <a:lnSpc>
              <a:spcPct val="90000"/>
            </a:lnSpc>
            <a:spcBef>
              <a:spcPct val="0"/>
            </a:spcBef>
            <a:spcAft>
              <a:spcPct val="35000"/>
            </a:spcAft>
          </a:pPr>
          <a:r>
            <a:rPr lang="en-US" sz="1800" kern="1200" dirty="0" smtClean="0"/>
            <a:t>design</a:t>
          </a:r>
          <a:endParaRPr lang="en-US" sz="1800" kern="1200" dirty="0"/>
        </a:p>
      </dsp:txBody>
      <dsp:txXfrm>
        <a:off x="2902261" y="41478"/>
        <a:ext cx="1581392" cy="750116"/>
      </dsp:txXfrm>
    </dsp:sp>
    <dsp:sp modelId="{3A6038FF-B3BB-9249-97B4-804860FEA144}">
      <dsp:nvSpPr>
        <dsp:cNvPr id="0" name=""/>
        <dsp:cNvSpPr/>
      </dsp:nvSpPr>
      <dsp:spPr>
        <a:xfrm>
          <a:off x="4509336" y="1140702"/>
          <a:ext cx="1662552" cy="831276"/>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smtClean="0"/>
            <a:t>Implementation</a:t>
          </a:r>
          <a:endParaRPr lang="en-US" sz="1700" kern="1200" dirty="0"/>
        </a:p>
      </dsp:txBody>
      <dsp:txXfrm>
        <a:off x="4549916" y="1181282"/>
        <a:ext cx="1581392" cy="750116"/>
      </dsp:txXfrm>
    </dsp:sp>
    <dsp:sp modelId="{71BBDE96-646A-0647-A14D-8202698B5D6C}">
      <dsp:nvSpPr>
        <dsp:cNvPr id="0" name=""/>
        <dsp:cNvSpPr/>
      </dsp:nvSpPr>
      <dsp:spPr>
        <a:xfrm>
          <a:off x="4195964" y="2747724"/>
          <a:ext cx="1662552" cy="831276"/>
        </a:xfrm>
        <a:prstGeom prst="roundRect">
          <a:avLst/>
        </a:prstGeom>
        <a:solidFill>
          <a:srgbClr val="C0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Observation</a:t>
          </a:r>
          <a:endParaRPr lang="en-US" sz="1700" kern="1200" dirty="0"/>
        </a:p>
      </dsp:txBody>
      <dsp:txXfrm>
        <a:off x="4236544" y="2788304"/>
        <a:ext cx="1581392" cy="750116"/>
      </dsp:txXfrm>
    </dsp:sp>
    <dsp:sp modelId="{47AFAAC8-BE6F-CF4C-95DC-2D3874226C32}">
      <dsp:nvSpPr>
        <dsp:cNvPr id="0" name=""/>
        <dsp:cNvSpPr/>
      </dsp:nvSpPr>
      <dsp:spPr>
        <a:xfrm>
          <a:off x="1442384" y="2695811"/>
          <a:ext cx="1662552" cy="831276"/>
        </a:xfrm>
        <a:prstGeom prst="roundRect">
          <a:avLst/>
        </a:prstGeom>
        <a:solidFill>
          <a:schemeClr val="accent5">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smtClean="0"/>
            <a:t>Reflection</a:t>
          </a:r>
          <a:endParaRPr lang="en-US" sz="1700" kern="1200" dirty="0"/>
        </a:p>
      </dsp:txBody>
      <dsp:txXfrm>
        <a:off x="1482964" y="2736391"/>
        <a:ext cx="1581392" cy="750116"/>
      </dsp:txXfrm>
    </dsp:sp>
    <dsp:sp modelId="{C5EE586B-6C41-DE46-B745-FDFF263404B8}">
      <dsp:nvSpPr>
        <dsp:cNvPr id="0" name=""/>
        <dsp:cNvSpPr/>
      </dsp:nvSpPr>
      <dsp:spPr>
        <a:xfrm>
          <a:off x="1197026" y="1117778"/>
          <a:ext cx="1662552" cy="831276"/>
        </a:xfrm>
        <a:prstGeom prst="roundRect">
          <a:avLst/>
        </a:prstGeom>
        <a:solidFill>
          <a:srgbClr val="0070C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smtClean="0"/>
            <a:t>Feedback</a:t>
          </a:r>
          <a:endParaRPr lang="en-US" sz="1700" kern="1200" dirty="0"/>
        </a:p>
      </dsp:txBody>
      <dsp:txXfrm>
        <a:off x="1237606" y="1158358"/>
        <a:ext cx="1581392" cy="75011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E19816-3469-2B4E-AFD5-8C672ABB2DA8}" type="datetimeFigureOut">
              <a:rPr lang="en-US" smtClean="0"/>
              <a:t>11/7/16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E06E8-C3AF-1948-986B-BC2C8D4E1BDF}" type="slidenum">
              <a:rPr lang="en-US" smtClean="0"/>
              <a:t>‹#›</a:t>
            </a:fld>
            <a:endParaRPr lang="en-US"/>
          </a:p>
        </p:txBody>
      </p:sp>
    </p:spTree>
    <p:extLst>
      <p:ext uri="{BB962C8B-B14F-4D97-AF65-F5344CB8AC3E}">
        <p14:creationId xmlns:p14="http://schemas.microsoft.com/office/powerpoint/2010/main" val="6293794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1</a:t>
            </a:fld>
            <a:endParaRPr lang="en-US"/>
          </a:p>
        </p:txBody>
      </p:sp>
    </p:spTree>
    <p:extLst>
      <p:ext uri="{BB962C8B-B14F-4D97-AF65-F5344CB8AC3E}">
        <p14:creationId xmlns:p14="http://schemas.microsoft.com/office/powerpoint/2010/main" val="1343662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4</a:t>
            </a:fld>
            <a:endParaRPr lang="en-US"/>
          </a:p>
        </p:txBody>
      </p:sp>
    </p:spTree>
    <p:extLst>
      <p:ext uri="{BB962C8B-B14F-4D97-AF65-F5344CB8AC3E}">
        <p14:creationId xmlns:p14="http://schemas.microsoft.com/office/powerpoint/2010/main" val="1727699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7</a:t>
            </a:fld>
            <a:endParaRPr lang="en-US"/>
          </a:p>
        </p:txBody>
      </p:sp>
    </p:spTree>
    <p:extLst>
      <p:ext uri="{BB962C8B-B14F-4D97-AF65-F5344CB8AC3E}">
        <p14:creationId xmlns:p14="http://schemas.microsoft.com/office/powerpoint/2010/main" val="989534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14</a:t>
            </a:fld>
            <a:endParaRPr lang="en-US"/>
          </a:p>
        </p:txBody>
      </p:sp>
    </p:spTree>
    <p:extLst>
      <p:ext uri="{BB962C8B-B14F-4D97-AF65-F5344CB8AC3E}">
        <p14:creationId xmlns:p14="http://schemas.microsoft.com/office/powerpoint/2010/main" val="1857126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 Id="rId3"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11/7/16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dirty="0">
              <a:solidFill>
                <a:schemeClr val="tx2">
                  <a:shade val="90000"/>
                </a:schemeClr>
              </a:solidFill>
            </a:endParaRPr>
          </a:p>
        </p:txBody>
      </p:sp>
    </p:spTree>
    <p:extLst>
      <p:ext uri="{BB962C8B-B14F-4D97-AF65-F5344CB8AC3E}">
        <p14:creationId xmlns:p14="http://schemas.microsoft.com/office/powerpoint/2010/main" val="3496379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11/7/16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048961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11/7/16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8736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11/7/16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dirty="0"/>
          </a:p>
        </p:txBody>
      </p:sp>
      <p:pic>
        <p:nvPicPr>
          <p:cNvPr id="7" name="Picture 6"/>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2642" y="274638"/>
            <a:ext cx="1822312" cy="856429"/>
          </a:xfrm>
          <a:prstGeom prst="rect">
            <a:avLst/>
          </a:prstGeom>
          <a:noFill/>
          <a:ln>
            <a:noFill/>
          </a:ln>
        </p:spPr>
      </p:pic>
      <p:pic>
        <p:nvPicPr>
          <p:cNvPr id="8" name="Picture 7"/>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21783" y="304740"/>
            <a:ext cx="1723018" cy="698530"/>
          </a:xfrm>
          <a:prstGeom prst="rect">
            <a:avLst/>
          </a:prstGeom>
          <a:noFill/>
          <a:ln>
            <a:noFill/>
          </a:ln>
        </p:spPr>
      </p:pic>
    </p:spTree>
    <p:extLst>
      <p:ext uri="{BB962C8B-B14F-4D97-AF65-F5344CB8AC3E}">
        <p14:creationId xmlns:p14="http://schemas.microsoft.com/office/powerpoint/2010/main" val="285330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11/7/16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222437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48D92626-37D2-4832-BF7A-BC283494A20D}" type="datetimeFigureOut">
              <a:rPr lang="en-US" smtClean="0"/>
              <a:t>11/7/16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229697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48D92626-37D2-4832-BF7A-BC283494A20D}" type="datetimeFigureOut">
              <a:rPr lang="en-US" smtClean="0"/>
              <a:t>11/7/16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t>‹#›</a:t>
            </a:fld>
            <a:endParaRPr kumimoji="0" lang="en-US" dirty="0"/>
          </a:p>
        </p:txBody>
      </p:sp>
    </p:spTree>
    <p:extLst>
      <p:ext uri="{BB962C8B-B14F-4D97-AF65-F5344CB8AC3E}">
        <p14:creationId xmlns:p14="http://schemas.microsoft.com/office/powerpoint/2010/main" val="3756078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48D92626-37D2-4832-BF7A-BC283494A20D}" type="datetimeFigureOut">
              <a:rPr lang="en-US" smtClean="0"/>
              <a:t>11/7/16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3519053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t>11/7/16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232158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11/7/16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2842748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11/7/16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12110019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F1B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l" eaLnBrk="1" latinLnBrk="0" hangingPunct="1"/>
            <a:fld id="{48D92626-37D2-4832-BF7A-BC283494A20D}" type="datetimeFigureOut">
              <a:rPr lang="en-US" smtClean="0"/>
              <a:t>11/7/16</a:t>
            </a:fld>
            <a:endParaRPr lang="en-US" sz="1300" dirty="0">
              <a:solidFill>
                <a:schemeClr val="bg2">
                  <a:tint val="60000"/>
                  <a:satMod val="155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300" dirty="0">
              <a:solidFill>
                <a:schemeClr val="bg2">
                  <a:tint val="60000"/>
                  <a:satMod val="155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eaLnBrk="1" latinLnBrk="0" hangingPunct="1"/>
            <a:fld id="{8C592886-E571-45D5-8B56-343DC94F8FA6}" type="slidenum">
              <a:rPr kumimoji="0" lang="en-US" smtClean="0"/>
              <a:t>‹#›</a:t>
            </a:fld>
            <a:endParaRPr kumimoji="0" lang="en-US" sz="1600" b="1" dirty="0">
              <a:solidFill>
                <a:schemeClr val="tx2">
                  <a:shade val="90000"/>
                </a:schemeClr>
              </a:solidFill>
              <a:effectLst/>
            </a:endParaRPr>
          </a:p>
        </p:txBody>
      </p:sp>
    </p:spTree>
    <p:extLst>
      <p:ext uri="{BB962C8B-B14F-4D97-AF65-F5344CB8AC3E}">
        <p14:creationId xmlns:p14="http://schemas.microsoft.com/office/powerpoint/2010/main" val="7875915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234" y="1003270"/>
            <a:ext cx="8229600" cy="2692429"/>
          </a:xfrm>
        </p:spPr>
        <p:txBody>
          <a:bodyPr>
            <a:normAutofit/>
          </a:bodyPr>
          <a:lstStyle/>
          <a:p>
            <a:r>
              <a:rPr lang="en-US" sz="3200" b="1" dirty="0" smtClean="0">
                <a:ln w="1905"/>
                <a:solidFill>
                  <a:srgbClr val="002060"/>
                </a:solidFill>
                <a:effectLst>
                  <a:innerShdw blurRad="69850" dist="43180" dir="5400000">
                    <a:srgbClr val="000000">
                      <a:alpha val="65000"/>
                    </a:srgbClr>
                  </a:innerShdw>
                </a:effectLst>
              </a:rPr>
              <a:t>The role of the facilitator in developing collaborative professional learning communities</a:t>
            </a:r>
            <a:endParaRPr lang="en-US" sz="3200" b="1" dirty="0">
              <a:ln w="1905"/>
              <a:solidFill>
                <a:srgbClr val="002060"/>
              </a:solidFill>
              <a:effectLst>
                <a:innerShdw blurRad="69850" dist="43180" dir="5400000">
                  <a:srgbClr val="000000">
                    <a:alpha val="65000"/>
                  </a:srgbClr>
                </a:innerShdw>
              </a:effectLst>
            </a:endParaRPr>
          </a:p>
        </p:txBody>
      </p:sp>
      <p:sp>
        <p:nvSpPr>
          <p:cNvPr id="3" name="Subtitle 2"/>
          <p:cNvSpPr>
            <a:spLocks noGrp="1"/>
          </p:cNvSpPr>
          <p:nvPr>
            <p:ph type="subTitle" idx="1"/>
          </p:nvPr>
        </p:nvSpPr>
        <p:spPr>
          <a:xfrm>
            <a:off x="1350761" y="3713136"/>
            <a:ext cx="6560234" cy="2101373"/>
          </a:xfrm>
        </p:spPr>
        <p:txBody>
          <a:bodyPr>
            <a:normAutofit fontScale="85000" lnSpcReduction="20000"/>
          </a:bodyPr>
          <a:lstStyle/>
          <a:p>
            <a:r>
              <a:rPr lang="en-GB" dirty="0" smtClean="0">
                <a:solidFill>
                  <a:schemeClr val="tx1"/>
                </a:solidFill>
              </a:rPr>
              <a:t>Dr Diane Dalby </a:t>
            </a:r>
            <a:endParaRPr lang="en-GB" dirty="0">
              <a:solidFill>
                <a:schemeClr val="tx1"/>
              </a:solidFill>
            </a:endParaRPr>
          </a:p>
          <a:p>
            <a:r>
              <a:rPr lang="en-US" dirty="0" smtClean="0">
                <a:solidFill>
                  <a:schemeClr val="tx1"/>
                </a:solidFill>
              </a:rPr>
              <a:t>University of Nottingham, UK.</a:t>
            </a:r>
            <a:endParaRPr lang="en-GB" dirty="0" smtClean="0">
              <a:solidFill>
                <a:schemeClr val="tx1"/>
              </a:solidFill>
            </a:endParaRPr>
          </a:p>
          <a:p>
            <a:endParaRPr lang="en-US" dirty="0" smtClean="0">
              <a:solidFill>
                <a:schemeClr val="tx2"/>
              </a:solidFill>
            </a:endParaRPr>
          </a:p>
          <a:p>
            <a:r>
              <a:rPr lang="en-US" dirty="0" smtClean="0">
                <a:solidFill>
                  <a:srgbClr val="FF0000"/>
                </a:solidFill>
              </a:rPr>
              <a:t>Educating the Educators conference</a:t>
            </a:r>
          </a:p>
          <a:p>
            <a:r>
              <a:rPr lang="en-US" dirty="0" smtClean="0">
                <a:solidFill>
                  <a:srgbClr val="FF0000"/>
                </a:solidFill>
              </a:rPr>
              <a:t>November 2016</a:t>
            </a: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469618" y="304740"/>
            <a:ext cx="1822312" cy="856429"/>
          </a:xfrm>
          <a:prstGeom prst="rect">
            <a:avLst/>
          </a:prstGeom>
          <a:noFill/>
          <a:ln>
            <a:noFill/>
          </a:ln>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7021783" y="304740"/>
            <a:ext cx="1723018" cy="698530"/>
          </a:xfrm>
          <a:prstGeom prst="rect">
            <a:avLst/>
          </a:prstGeom>
          <a:noFill/>
          <a:ln>
            <a:noFill/>
          </a:ln>
        </p:spPr>
      </p:pic>
    </p:spTree>
    <p:extLst>
      <p:ext uri="{BB962C8B-B14F-4D97-AF65-F5344CB8AC3E}">
        <p14:creationId xmlns:p14="http://schemas.microsoft.com/office/powerpoint/2010/main" val="3607035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0103"/>
            <a:ext cx="8229600" cy="1143000"/>
          </a:xfrm>
        </p:spPr>
        <p:txBody>
          <a:bodyPr>
            <a:normAutofit/>
          </a:bodyPr>
          <a:lstStyle/>
          <a:p>
            <a:r>
              <a:rPr lang="en-US" sz="4000" b="1" dirty="0" smtClean="0">
                <a:solidFill>
                  <a:srgbClr val="002060"/>
                </a:solidFill>
              </a:rPr>
              <a:t>Research focus</a:t>
            </a:r>
            <a:endParaRPr lang="en-US" sz="4000" b="1"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solidFill>
                  <a:srgbClr val="002060"/>
                </a:solidFill>
              </a:rPr>
              <a:t>Focus</a:t>
            </a:r>
          </a:p>
          <a:p>
            <a:pPr marL="0" indent="0">
              <a:buNone/>
            </a:pPr>
            <a:r>
              <a:rPr lang="en-US" dirty="0" smtClean="0"/>
              <a:t>The </a:t>
            </a:r>
            <a:r>
              <a:rPr lang="en-US" dirty="0"/>
              <a:t>research focused on the </a:t>
            </a:r>
            <a:r>
              <a:rPr lang="en-US" b="1" dirty="0">
                <a:solidFill>
                  <a:srgbClr val="FF0000"/>
                </a:solidFill>
              </a:rPr>
              <a:t>use of iPads </a:t>
            </a:r>
            <a:r>
              <a:rPr lang="en-US" dirty="0"/>
              <a:t>in mathematics lessons and how they could be used to facilitate or enhance formative assessment</a:t>
            </a:r>
            <a:r>
              <a:rPr lang="en-US" dirty="0" smtClean="0"/>
              <a:t>.</a:t>
            </a:r>
          </a:p>
          <a:p>
            <a:pPr marL="0" indent="0">
              <a:buNone/>
            </a:pPr>
            <a:endParaRPr lang="en-US" dirty="0"/>
          </a:p>
          <a:p>
            <a:pPr marL="0" indent="0">
              <a:buNone/>
            </a:pPr>
            <a:r>
              <a:rPr lang="en-US" b="1" dirty="0" smtClean="0">
                <a:solidFill>
                  <a:srgbClr val="002060"/>
                </a:solidFill>
              </a:rPr>
              <a:t>Research questions</a:t>
            </a:r>
          </a:p>
          <a:p>
            <a:pPr>
              <a:buFont typeface="Arial" charset="0"/>
              <a:buChar char="•"/>
            </a:pPr>
            <a:r>
              <a:rPr lang="en-US" dirty="0"/>
              <a:t>How do teachers </a:t>
            </a:r>
            <a:r>
              <a:rPr lang="en-US" b="1" dirty="0">
                <a:solidFill>
                  <a:srgbClr val="FF0000"/>
                </a:solidFill>
              </a:rPr>
              <a:t>process</a:t>
            </a:r>
            <a:r>
              <a:rPr lang="en-US" dirty="0"/>
              <a:t> formative assessment data from students using a range of technologies? </a:t>
            </a:r>
          </a:p>
          <a:p>
            <a:pPr>
              <a:buFont typeface="Arial" charset="0"/>
              <a:buChar char="•"/>
            </a:pPr>
            <a:r>
              <a:rPr lang="en-US" dirty="0" smtClean="0"/>
              <a:t>How </a:t>
            </a:r>
            <a:r>
              <a:rPr lang="en-US" dirty="0"/>
              <a:t>do teachers </a:t>
            </a:r>
            <a:r>
              <a:rPr lang="en-US" b="1" dirty="0">
                <a:solidFill>
                  <a:srgbClr val="FF0000"/>
                </a:solidFill>
              </a:rPr>
              <a:t>inform their future teaching </a:t>
            </a:r>
            <a:r>
              <a:rPr lang="en-US" dirty="0"/>
              <a:t>using such data? </a:t>
            </a:r>
          </a:p>
        </p:txBody>
      </p:sp>
    </p:spTree>
    <p:extLst>
      <p:ext uri="{BB962C8B-B14F-4D97-AF65-F5344CB8AC3E}">
        <p14:creationId xmlns:p14="http://schemas.microsoft.com/office/powerpoint/2010/main" val="659263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1667"/>
            <a:ext cx="8229600" cy="1143000"/>
          </a:xfrm>
        </p:spPr>
        <p:txBody>
          <a:bodyPr>
            <a:normAutofit/>
          </a:bodyPr>
          <a:lstStyle/>
          <a:p>
            <a:r>
              <a:rPr lang="en-US" sz="4000" b="1" dirty="0">
                <a:solidFill>
                  <a:srgbClr val="002060"/>
                </a:solidFill>
              </a:rPr>
              <a:t>P</a:t>
            </a:r>
            <a:r>
              <a:rPr lang="en-US" sz="4000" b="1" dirty="0" smtClean="0">
                <a:solidFill>
                  <a:srgbClr val="002060"/>
                </a:solidFill>
              </a:rPr>
              <a:t>rofessional development</a:t>
            </a:r>
            <a:endParaRPr lang="en-US" sz="4000" b="1" dirty="0">
              <a:solidFill>
                <a:srgbClr val="002060"/>
              </a:solidFill>
            </a:endParaRPr>
          </a:p>
        </p:txBody>
      </p:sp>
      <p:sp>
        <p:nvSpPr>
          <p:cNvPr id="3" name="Content Placeholder 2"/>
          <p:cNvSpPr>
            <a:spLocks noGrp="1"/>
          </p:cNvSpPr>
          <p:nvPr>
            <p:ph idx="1"/>
          </p:nvPr>
        </p:nvSpPr>
        <p:spPr>
          <a:xfrm>
            <a:off x="619932" y="1770681"/>
            <a:ext cx="7826644" cy="4490635"/>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600" dirty="0" smtClean="0"/>
              <a:t>Teachers worked in trios within their schools as small communities of practice within a </a:t>
            </a:r>
            <a:r>
              <a:rPr lang="en-US" sz="2600" dirty="0" smtClean="0">
                <a:solidFill>
                  <a:srgbClr val="FF0000"/>
                </a:solidFill>
              </a:rPr>
              <a:t>shared</a:t>
            </a:r>
            <a:r>
              <a:rPr lang="en-US" sz="2600" dirty="0" smtClean="0"/>
              <a:t> </a:t>
            </a:r>
            <a:r>
              <a:rPr lang="en-US" sz="2600" dirty="0" smtClean="0">
                <a:solidFill>
                  <a:srgbClr val="FF0000"/>
                </a:solidFill>
              </a:rPr>
              <a:t>domain</a:t>
            </a:r>
            <a:r>
              <a:rPr lang="en-US" sz="2600" dirty="0" smtClean="0"/>
              <a:t> of interest, acting as a </a:t>
            </a:r>
            <a:r>
              <a:rPr lang="en-US" sz="2600" dirty="0" smtClean="0">
                <a:solidFill>
                  <a:srgbClr val="FF0000"/>
                </a:solidFill>
              </a:rPr>
              <a:t>collaborative community</a:t>
            </a:r>
            <a:r>
              <a:rPr lang="en-US" sz="2600" dirty="0" smtClean="0"/>
              <a:t> and developing a </a:t>
            </a:r>
            <a:r>
              <a:rPr lang="en-US" sz="2600" dirty="0" smtClean="0">
                <a:solidFill>
                  <a:srgbClr val="FF0000"/>
                </a:solidFill>
              </a:rPr>
              <a:t>shared practice</a:t>
            </a:r>
            <a:r>
              <a:rPr lang="en-US" sz="2600" dirty="0" smtClean="0"/>
              <a:t>. </a:t>
            </a:r>
            <a:r>
              <a:rPr lang="en-US" sz="2000" dirty="0" smtClean="0">
                <a:solidFill>
                  <a:srgbClr val="002060"/>
                </a:solidFill>
              </a:rPr>
              <a:t>(Wenger, 1998; Wenger, 2011)</a:t>
            </a:r>
          </a:p>
          <a:p>
            <a:pPr defTabSz="914400">
              <a:spcBef>
                <a:spcPts val="0"/>
              </a:spcBef>
              <a:defRPr/>
            </a:pPr>
            <a:endParaRPr lang="en-US" sz="2600" dirty="0" smtClean="0"/>
          </a:p>
          <a:p>
            <a:pPr marL="0" lvl="0" indent="0" defTabSz="914400">
              <a:spcBef>
                <a:spcPts val="0"/>
              </a:spcBef>
              <a:buNone/>
              <a:defRPr/>
            </a:pPr>
            <a:r>
              <a:rPr lang="en-US" sz="2600" dirty="0"/>
              <a:t>Characteristics of professional learning communities:</a:t>
            </a:r>
          </a:p>
          <a:p>
            <a:pPr defTabSz="914400">
              <a:spcBef>
                <a:spcPts val="0"/>
              </a:spcBef>
              <a:defRPr/>
            </a:pPr>
            <a:r>
              <a:rPr lang="en-US" sz="2600" dirty="0"/>
              <a:t>Shared vision</a:t>
            </a:r>
          </a:p>
          <a:p>
            <a:pPr defTabSz="914400">
              <a:spcBef>
                <a:spcPts val="0"/>
              </a:spcBef>
              <a:defRPr/>
            </a:pPr>
            <a:r>
              <a:rPr lang="en-US" sz="2600" dirty="0"/>
              <a:t>Focus on learning</a:t>
            </a:r>
          </a:p>
          <a:p>
            <a:pPr defTabSz="914400">
              <a:spcBef>
                <a:spcPts val="0"/>
              </a:spcBef>
              <a:defRPr/>
            </a:pPr>
            <a:r>
              <a:rPr lang="en-US" sz="2600" dirty="0"/>
              <a:t>Reflection</a:t>
            </a:r>
          </a:p>
          <a:p>
            <a:pPr defTabSz="914400">
              <a:spcBef>
                <a:spcPts val="0"/>
              </a:spcBef>
              <a:defRPr/>
            </a:pPr>
            <a:r>
              <a:rPr lang="en-US" sz="2600" dirty="0"/>
              <a:t>De-</a:t>
            </a:r>
            <a:r>
              <a:rPr lang="en-US" sz="2600" dirty="0" err="1"/>
              <a:t>privatisation</a:t>
            </a:r>
            <a:r>
              <a:rPr lang="en-US" sz="2600" dirty="0"/>
              <a:t> of practice</a:t>
            </a:r>
          </a:p>
          <a:p>
            <a:pPr defTabSz="914400">
              <a:spcBef>
                <a:spcPts val="0"/>
              </a:spcBef>
              <a:defRPr/>
            </a:pPr>
            <a:r>
              <a:rPr lang="en-US" sz="2600" dirty="0"/>
              <a:t>Collaborative activities. </a:t>
            </a:r>
            <a:r>
              <a:rPr lang="en-US" sz="2000" dirty="0">
                <a:solidFill>
                  <a:srgbClr val="002060"/>
                </a:solidFill>
              </a:rPr>
              <a:t>(OECD, 2013)</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83429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956" y="1163799"/>
            <a:ext cx="8508569" cy="1110886"/>
          </a:xfrm>
        </p:spPr>
        <p:txBody>
          <a:bodyPr>
            <a:noAutofit/>
          </a:bodyPr>
          <a:lstStyle/>
          <a:p>
            <a:r>
              <a:rPr lang="en-US" sz="3600" b="1" dirty="0" smtClean="0">
                <a:solidFill>
                  <a:srgbClr val="002060"/>
                </a:solidFill>
              </a:rPr>
              <a:t>Contrasts between professional learning communities</a:t>
            </a:r>
            <a:endParaRPr lang="en-US" sz="3600" b="1" dirty="0">
              <a:solidFill>
                <a:srgbClr val="002060"/>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650011605"/>
              </p:ext>
            </p:extLst>
          </p:nvPr>
        </p:nvGraphicFramePr>
        <p:xfrm>
          <a:off x="371959" y="2414170"/>
          <a:ext cx="8384580" cy="3762938"/>
        </p:xfrm>
        <a:graphic>
          <a:graphicData uri="http://schemas.openxmlformats.org/drawingml/2006/table">
            <a:tbl>
              <a:tblPr firstRow="1" bandRow="1">
                <a:effectLst>
                  <a:outerShdw blurRad="50800" dist="38100" dir="2700000" algn="tl" rotWithShape="0">
                    <a:prstClr val="black">
                      <a:alpha val="40000"/>
                    </a:prstClr>
                  </a:outerShdw>
                </a:effectLst>
                <a:tableStyleId>{FABFCF23-3B69-468F-B69F-88F6DE6A72F2}</a:tableStyleId>
              </a:tblPr>
              <a:tblGrid>
                <a:gridCol w="4192290"/>
                <a:gridCol w="4192290"/>
              </a:tblGrid>
              <a:tr h="623498">
                <a:tc>
                  <a:txBody>
                    <a:bodyPr/>
                    <a:lstStyle/>
                    <a:p>
                      <a:pPr algn="ctr"/>
                      <a:r>
                        <a:rPr lang="en-US" dirty="0" smtClean="0"/>
                        <a:t>School</a:t>
                      </a:r>
                      <a:r>
                        <a:rPr lang="en-US" baseline="0" dirty="0" smtClean="0"/>
                        <a:t> 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School B</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829309">
                <a:tc>
                  <a:txBody>
                    <a:bodyPr/>
                    <a:lstStyle/>
                    <a:p>
                      <a:pPr marL="0" indent="0">
                        <a:buFont typeface="Arial" charset="0"/>
                        <a:buNone/>
                      </a:pPr>
                      <a:r>
                        <a:rPr lang="en-US" sz="2000" dirty="0" smtClean="0">
                          <a:solidFill>
                            <a:srgbClr val="FF0000"/>
                          </a:solidFill>
                        </a:rPr>
                        <a:t>Shared interest </a:t>
                      </a:r>
                      <a:r>
                        <a:rPr lang="en-US" sz="2000" dirty="0" smtClean="0"/>
                        <a:t>in developing collaborative work with iPads.</a:t>
                      </a:r>
                    </a:p>
                    <a:p>
                      <a:pPr marL="0" indent="0">
                        <a:buFont typeface="Arial" charset="0"/>
                        <a:buNone/>
                      </a:pPr>
                      <a:endParaRPr lang="en-US" sz="2000" dirty="0" smtClean="0"/>
                    </a:p>
                    <a:p>
                      <a:pPr marL="0" marR="0" indent="0" algn="l" defTabSz="457200" rtl="0" eaLnBrk="1" fontAlgn="auto" latinLnBrk="0" hangingPunct="1">
                        <a:lnSpc>
                          <a:spcPct val="100000"/>
                        </a:lnSpc>
                        <a:spcBef>
                          <a:spcPts val="0"/>
                        </a:spcBef>
                        <a:spcAft>
                          <a:spcPts val="0"/>
                        </a:spcAft>
                        <a:buClrTx/>
                        <a:buSzTx/>
                        <a:buFont typeface="Arial" charset="0"/>
                        <a:buNone/>
                        <a:tabLst/>
                        <a:defRPr/>
                      </a:pPr>
                      <a:r>
                        <a:rPr lang="en-US" sz="2000" dirty="0" smtClean="0"/>
                        <a:t>Confidence with technology leads to a focus on the </a:t>
                      </a:r>
                      <a:r>
                        <a:rPr lang="en-US" sz="2000" dirty="0" smtClean="0">
                          <a:solidFill>
                            <a:srgbClr val="FF0000"/>
                          </a:solidFill>
                        </a:rPr>
                        <a:t>pedagogy</a:t>
                      </a:r>
                      <a:r>
                        <a:rPr lang="en-US" sz="2000" dirty="0" smtClean="0"/>
                        <a:t> required</a:t>
                      </a:r>
                      <a:r>
                        <a:rPr lang="en-US" sz="2000" baseline="0" dirty="0" smtClean="0"/>
                        <a:t> to </a:t>
                      </a:r>
                      <a:r>
                        <a:rPr lang="en-US" sz="2000" dirty="0" smtClean="0"/>
                        <a:t>develop effective formative processes.</a:t>
                      </a:r>
                    </a:p>
                    <a:p>
                      <a:pPr marL="0" marR="0" indent="0" algn="l" defTabSz="457200" rtl="0" eaLnBrk="1" fontAlgn="auto" latinLnBrk="0" hangingPunct="1">
                        <a:lnSpc>
                          <a:spcPct val="100000"/>
                        </a:lnSpc>
                        <a:spcBef>
                          <a:spcPts val="0"/>
                        </a:spcBef>
                        <a:spcAft>
                          <a:spcPts val="0"/>
                        </a:spcAft>
                        <a:buClrTx/>
                        <a:buSzTx/>
                        <a:buFont typeface="Arial" charset="0"/>
                        <a:buNone/>
                        <a:tabLst/>
                        <a:defRPr/>
                      </a:pPr>
                      <a:endParaRPr lang="en-US" sz="2000" dirty="0" smtClean="0"/>
                    </a:p>
                    <a:p>
                      <a:pPr marL="0" marR="0" indent="0" algn="l" defTabSz="457200" rtl="0" eaLnBrk="1" fontAlgn="auto" latinLnBrk="0" hangingPunct="1">
                        <a:lnSpc>
                          <a:spcPct val="100000"/>
                        </a:lnSpc>
                        <a:spcBef>
                          <a:spcPts val="0"/>
                        </a:spcBef>
                        <a:spcAft>
                          <a:spcPts val="0"/>
                        </a:spcAft>
                        <a:buClrTx/>
                        <a:buSzTx/>
                        <a:buFont typeface="Arial" charset="0"/>
                        <a:buNone/>
                        <a:tabLst/>
                        <a:defRPr/>
                      </a:pPr>
                      <a:r>
                        <a:rPr lang="en-US" sz="2000" dirty="0" smtClean="0"/>
                        <a:t>Members all make</a:t>
                      </a:r>
                      <a:r>
                        <a:rPr lang="en-US" sz="2000" baseline="0" dirty="0" smtClean="0"/>
                        <a:t> </a:t>
                      </a:r>
                      <a:r>
                        <a:rPr lang="en-US" sz="2000" baseline="0" dirty="0" smtClean="0">
                          <a:solidFill>
                            <a:srgbClr val="FF0000"/>
                          </a:solidFill>
                        </a:rPr>
                        <a:t>equal contributions </a:t>
                      </a:r>
                      <a:r>
                        <a:rPr lang="en-US" sz="2000" baseline="0" dirty="0" smtClean="0"/>
                        <a:t>to lesson designs.</a:t>
                      </a:r>
                      <a:endParaRPr lang="en-US" sz="2000" dirty="0" smtClean="0"/>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solidFill>
                            <a:srgbClr val="FF0000"/>
                          </a:solidFill>
                        </a:rPr>
                        <a:t>Varied interests </a:t>
                      </a:r>
                      <a:r>
                        <a:rPr lang="en-US" sz="2000" dirty="0" smtClean="0"/>
                        <a:t>of individuals in participating in the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Focus narrows</a:t>
                      </a:r>
                      <a:r>
                        <a:rPr lang="en-US" sz="2000" baseline="0" dirty="0" smtClean="0"/>
                        <a:t> towards the </a:t>
                      </a:r>
                      <a:r>
                        <a:rPr lang="en-US" sz="2000" dirty="0" smtClean="0"/>
                        <a:t>development</a:t>
                      </a:r>
                      <a:r>
                        <a:rPr lang="en-US" sz="2000" baseline="0" dirty="0" smtClean="0"/>
                        <a:t> of</a:t>
                      </a:r>
                      <a:r>
                        <a:rPr lang="en-US" sz="2000" dirty="0" smtClean="0"/>
                        <a:t> </a:t>
                      </a:r>
                      <a:r>
                        <a:rPr lang="en-US" sz="2000" dirty="0" smtClean="0">
                          <a:solidFill>
                            <a:srgbClr val="FF0000"/>
                          </a:solidFill>
                        </a:rPr>
                        <a:t>technical expertise</a:t>
                      </a:r>
                      <a:r>
                        <a:rPr lang="en-US" sz="200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Differences in the distribution of technical knowledge lead to some members having </a:t>
                      </a:r>
                      <a:r>
                        <a:rPr lang="en-US" sz="2000" dirty="0" smtClean="0">
                          <a:solidFill>
                            <a:srgbClr val="FF0000"/>
                          </a:solidFill>
                        </a:rPr>
                        <a:t>limited</a:t>
                      </a:r>
                      <a:r>
                        <a:rPr lang="en-US" sz="2000" baseline="0" dirty="0" smtClean="0">
                          <a:solidFill>
                            <a:srgbClr val="FF0000"/>
                          </a:solidFill>
                        </a:rPr>
                        <a:t> </a:t>
                      </a:r>
                      <a:r>
                        <a:rPr lang="en-US" sz="2000" dirty="0" smtClean="0">
                          <a:solidFill>
                            <a:srgbClr val="FF0000"/>
                          </a:solidFill>
                        </a:rPr>
                        <a:t>involvement </a:t>
                      </a:r>
                      <a:r>
                        <a:rPr lang="en-US" sz="2000" dirty="0" smtClean="0"/>
                        <a:t>in lesson</a:t>
                      </a:r>
                      <a:r>
                        <a:rPr lang="en-US" sz="2000" baseline="0" dirty="0" smtClean="0"/>
                        <a:t> design.</a:t>
                      </a:r>
                      <a:endParaRPr lang="en-US"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r>
            </a:tbl>
          </a:graphicData>
        </a:graphic>
      </p:graphicFrame>
    </p:spTree>
    <p:extLst>
      <p:ext uri="{BB962C8B-B14F-4D97-AF65-F5344CB8AC3E}">
        <p14:creationId xmlns:p14="http://schemas.microsoft.com/office/powerpoint/2010/main" val="2090282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6082"/>
            <a:ext cx="8229600" cy="1143000"/>
          </a:xfrm>
        </p:spPr>
        <p:txBody>
          <a:bodyPr>
            <a:normAutofit/>
          </a:bodyPr>
          <a:lstStyle/>
          <a:p>
            <a:r>
              <a:rPr lang="en-US" sz="4000" b="1" dirty="0" smtClean="0">
                <a:solidFill>
                  <a:srgbClr val="002060"/>
                </a:solidFill>
              </a:rPr>
              <a:t>Facilitators and pre-conditions</a:t>
            </a:r>
            <a:endParaRPr lang="en-US" sz="4000" b="1" dirty="0">
              <a:solidFill>
                <a:srgbClr val="002060"/>
              </a:solidFill>
            </a:endParaRPr>
          </a:p>
        </p:txBody>
      </p:sp>
      <p:sp>
        <p:nvSpPr>
          <p:cNvPr id="3" name="Content Placeholder 2"/>
          <p:cNvSpPr>
            <a:spLocks noGrp="1"/>
          </p:cNvSpPr>
          <p:nvPr>
            <p:ph idx="1"/>
          </p:nvPr>
        </p:nvSpPr>
        <p:spPr>
          <a:xfrm>
            <a:off x="457200" y="1789597"/>
            <a:ext cx="8229600" cy="4611203"/>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solidFill>
                  <a:srgbClr val="002060"/>
                </a:solidFill>
              </a:rPr>
              <a:t>Secondary school A: Matthew</a:t>
            </a:r>
          </a:p>
          <a:p>
            <a:pPr defTabSz="414781">
              <a:spcBef>
                <a:spcPts val="0"/>
              </a:spcBef>
              <a:defRPr sz="2556">
                <a:solidFill>
                  <a:srgbClr val="000000"/>
                </a:solidFill>
              </a:defRPr>
            </a:pPr>
            <a:r>
              <a:rPr lang="en-GB" sz="2400" dirty="0" smtClean="0">
                <a:cs typeface="Calibri"/>
              </a:rPr>
              <a:t>Confident </a:t>
            </a:r>
            <a:r>
              <a:rPr lang="en-GB" sz="2400" dirty="0">
                <a:cs typeface="Calibri"/>
              </a:rPr>
              <a:t>with technology in the classroom;</a:t>
            </a:r>
          </a:p>
          <a:p>
            <a:pPr defTabSz="414781">
              <a:spcBef>
                <a:spcPts val="0"/>
              </a:spcBef>
              <a:defRPr sz="2556">
                <a:solidFill>
                  <a:srgbClr val="000000"/>
                </a:solidFill>
              </a:defRPr>
            </a:pPr>
            <a:r>
              <a:rPr lang="en-GB" sz="2400" dirty="0">
                <a:cs typeface="Calibri"/>
              </a:rPr>
              <a:t>Specific lead role in school for learning and technology</a:t>
            </a:r>
            <a:r>
              <a:rPr lang="en-GB" sz="2400" dirty="0" smtClean="0">
                <a:cs typeface="Calibri"/>
              </a:rPr>
              <a:t>;</a:t>
            </a:r>
          </a:p>
          <a:p>
            <a:pPr defTabSz="414781">
              <a:spcBef>
                <a:spcPts val="0"/>
              </a:spcBef>
              <a:defRPr sz="2556">
                <a:solidFill>
                  <a:srgbClr val="000000"/>
                </a:solidFill>
              </a:defRPr>
            </a:pPr>
            <a:r>
              <a:rPr lang="en-GB" sz="2400" dirty="0" smtClean="0">
                <a:cs typeface="Calibri"/>
              </a:rPr>
              <a:t>Designated ‘Apple’ academy with iPads issued to students and used across the curriculum.</a:t>
            </a:r>
            <a:endParaRPr lang="en-GB" sz="2400" dirty="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solidFill>
                  <a:srgbClr val="002060"/>
                </a:solidFill>
              </a:rPr>
              <a:t>Secondary school B: Damien</a:t>
            </a:r>
          </a:p>
          <a:p>
            <a:pPr defTabSz="914400">
              <a:spcBef>
                <a:spcPts val="0"/>
              </a:spcBef>
            </a:pPr>
            <a:r>
              <a:rPr lang="en-GB" sz="2400" dirty="0">
                <a:cs typeface="Calibri"/>
              </a:rPr>
              <a:t>Confident with </a:t>
            </a:r>
            <a:r>
              <a:rPr lang="en-GB" sz="2400" dirty="0" smtClean="0">
                <a:cs typeface="Calibri"/>
              </a:rPr>
              <a:t>technology;</a:t>
            </a:r>
          </a:p>
          <a:p>
            <a:pPr defTabSz="914400">
              <a:spcBef>
                <a:spcPts val="0"/>
              </a:spcBef>
            </a:pPr>
            <a:r>
              <a:rPr lang="en-GB" sz="2400" dirty="0" smtClean="0">
                <a:cs typeface="Calibri"/>
              </a:rPr>
              <a:t>No specific role in the school but a strong interest in increasing the use of technology in classrooms;</a:t>
            </a:r>
            <a:endParaRPr lang="en-US" sz="2400" dirty="0" smtClean="0"/>
          </a:p>
          <a:p>
            <a:pPr defTabSz="914400">
              <a:spcBef>
                <a:spcPts val="0"/>
              </a:spcBef>
            </a:pPr>
            <a:r>
              <a:rPr lang="en-US" sz="2400" dirty="0" smtClean="0">
                <a:cs typeface="Calibri"/>
              </a:rPr>
              <a:t>Infrequent use of iPads in mathematics but class sets available in the school. </a:t>
            </a:r>
          </a:p>
        </p:txBody>
      </p:sp>
    </p:spTree>
    <p:extLst>
      <p:ext uri="{BB962C8B-B14F-4D97-AF65-F5344CB8AC3E}">
        <p14:creationId xmlns:p14="http://schemas.microsoft.com/office/powerpoint/2010/main" val="16849031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096"/>
            <a:ext cx="8229600" cy="1143000"/>
          </a:xfrm>
        </p:spPr>
        <p:txBody>
          <a:bodyPr>
            <a:normAutofit/>
          </a:bodyPr>
          <a:lstStyle/>
          <a:p>
            <a:r>
              <a:rPr lang="en-US" sz="3600" b="1" dirty="0" smtClean="0">
                <a:solidFill>
                  <a:srgbClr val="002060"/>
                </a:solidFill>
              </a:rPr>
              <a:t>Comparisons of characteristics</a:t>
            </a:r>
            <a:endParaRPr lang="en-US" sz="3600" b="1"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6306931"/>
              </p:ext>
            </p:extLst>
          </p:nvPr>
        </p:nvGraphicFramePr>
        <p:xfrm>
          <a:off x="457200" y="1600201"/>
          <a:ext cx="8097864" cy="4748906"/>
        </p:xfrm>
        <a:graphic>
          <a:graphicData uri="http://schemas.openxmlformats.org/drawingml/2006/table">
            <a:tbl>
              <a:tblPr firstRow="1" bandRow="1">
                <a:tableStyleId>{FABFCF23-3B69-468F-B69F-88F6DE6A72F2}</a:tableStyleId>
              </a:tblPr>
              <a:tblGrid>
                <a:gridCol w="1974905"/>
                <a:gridCol w="3004291"/>
                <a:gridCol w="3118668"/>
              </a:tblGrid>
              <a:tr h="542666">
                <a:tc>
                  <a:txBody>
                    <a:bodyPr/>
                    <a:lstStyle/>
                    <a:p>
                      <a:pPr algn="ctr"/>
                      <a:r>
                        <a:rPr lang="en-US" dirty="0" smtClean="0">
                          <a:solidFill>
                            <a:schemeClr val="bg1"/>
                          </a:solidFill>
                        </a:rPr>
                        <a:t>Characteristics</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dirty="0" smtClean="0"/>
                        <a:t>School</a:t>
                      </a:r>
                      <a:r>
                        <a:rPr lang="en-US" baseline="0" dirty="0" smtClean="0"/>
                        <a:t> 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School</a:t>
                      </a:r>
                      <a:r>
                        <a:rPr lang="en-US" baseline="0" dirty="0" smtClean="0"/>
                        <a:t> B</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1138724">
                <a:tc>
                  <a:txBody>
                    <a:bodyPr/>
                    <a:lstStyle/>
                    <a:p>
                      <a:r>
                        <a:rPr lang="en-US" b="1" dirty="0" smtClean="0"/>
                        <a:t>The development of shared aims</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dirty="0" smtClean="0"/>
                        <a:t>The facilitator</a:t>
                      </a:r>
                      <a:r>
                        <a:rPr lang="en-US" baseline="0" dirty="0" smtClean="0"/>
                        <a:t> n</a:t>
                      </a:r>
                      <a:r>
                        <a:rPr lang="en-US" dirty="0" smtClean="0"/>
                        <a:t>egotiates</a:t>
                      </a:r>
                      <a:r>
                        <a:rPr lang="en-US" baseline="0" dirty="0" smtClean="0"/>
                        <a:t> and agrees the focus with the group. The emphasis is on improving student learning.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smtClean="0"/>
                        <a:t>Individuals have varied</a:t>
                      </a:r>
                      <a:r>
                        <a:rPr lang="en-US" baseline="0" dirty="0" smtClean="0"/>
                        <a:t> aims initially. The facilitator focuses on technical processes rather than student learning.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1138724">
                <a:tc>
                  <a:txBody>
                    <a:bodyPr/>
                    <a:lstStyle/>
                    <a:p>
                      <a:r>
                        <a:rPr lang="en-US" b="1" dirty="0" smtClean="0"/>
                        <a:t>The division of responsibility</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dirty="0" smtClean="0"/>
                        <a:t>The facilitator</a:t>
                      </a:r>
                      <a:r>
                        <a:rPr lang="en-US" baseline="0" dirty="0" smtClean="0"/>
                        <a:t> is the main contact with researchers but responsibilities and ideas in lesson design are shared.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smtClean="0"/>
                        <a:t>Facilitator</a:t>
                      </a:r>
                      <a:r>
                        <a:rPr lang="en-US" baseline="0" dirty="0" smtClean="0"/>
                        <a:t> leads the group, liaises with the researchers and carries out most of the design activity.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875942">
                <a:tc>
                  <a:txBody>
                    <a:bodyPr/>
                    <a:lstStyle/>
                    <a:p>
                      <a:r>
                        <a:rPr lang="en-US" b="1" dirty="0" smtClean="0"/>
                        <a:t>Professional relationships</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dirty="0" smtClean="0"/>
                        <a:t>Built on existing</a:t>
                      </a:r>
                      <a:r>
                        <a:rPr lang="en-US" baseline="0" dirty="0" smtClean="0"/>
                        <a:t> collaborative ways of working.</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baseline="0" dirty="0" smtClean="0"/>
                        <a:t>Commenced </a:t>
                      </a:r>
                      <a:r>
                        <a:rPr lang="en-US" baseline="0" dirty="0" smtClean="0"/>
                        <a:t>working together as individuals.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875942">
                <a:tc>
                  <a:txBody>
                    <a:bodyPr/>
                    <a:lstStyle/>
                    <a:p>
                      <a:r>
                        <a:rPr lang="en-US" b="1" dirty="0" smtClean="0"/>
                        <a:t>Communication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dirty="0" smtClean="0"/>
                        <a:t>Frequent although often</a:t>
                      </a:r>
                      <a:r>
                        <a:rPr lang="en-US" baseline="0" dirty="0" smtClean="0"/>
                        <a:t> email rather than face to face.</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dirty="0" smtClean="0"/>
                        <a:t>Less frequent communication between members.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1027922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8076"/>
            <a:ext cx="8229600" cy="1143000"/>
          </a:xfrm>
        </p:spPr>
        <p:txBody>
          <a:bodyPr>
            <a:normAutofit/>
          </a:bodyPr>
          <a:lstStyle/>
          <a:p>
            <a:r>
              <a:rPr lang="en-US" sz="3600" b="1" dirty="0" smtClean="0">
                <a:solidFill>
                  <a:srgbClr val="002060"/>
                </a:solidFill>
              </a:rPr>
              <a:t>The role of the facilitator</a:t>
            </a:r>
            <a:endParaRPr lang="en-US" sz="3600" b="1" dirty="0">
              <a:solidFill>
                <a:srgbClr val="002060"/>
              </a:solidFill>
            </a:endParaRPr>
          </a:p>
        </p:txBody>
      </p:sp>
      <p:sp>
        <p:nvSpPr>
          <p:cNvPr id="3" name="Content Placeholder 2"/>
          <p:cNvSpPr>
            <a:spLocks noGrp="1"/>
          </p:cNvSpPr>
          <p:nvPr>
            <p:ph idx="1"/>
          </p:nvPr>
        </p:nvSpPr>
        <p:spPr>
          <a:xfrm>
            <a:off x="457200" y="1848173"/>
            <a:ext cx="8229600" cy="4525963"/>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Facilitators have a key role in developing professional learning communities:</a:t>
            </a:r>
          </a:p>
          <a:p>
            <a:pPr defTabSz="914400">
              <a:spcBef>
                <a:spcPts val="0"/>
              </a:spcBef>
            </a:pPr>
            <a:r>
              <a:rPr lang="en-US" dirty="0"/>
              <a:t>As powerful influences over the development of </a:t>
            </a:r>
            <a:r>
              <a:rPr lang="en-US" dirty="0">
                <a:solidFill>
                  <a:srgbClr val="FF0000"/>
                </a:solidFill>
              </a:rPr>
              <a:t>shared vision</a:t>
            </a:r>
            <a:r>
              <a:rPr lang="en-US" dirty="0"/>
              <a:t>;</a:t>
            </a:r>
          </a:p>
          <a:p>
            <a:pPr defTabSz="914400">
              <a:spcBef>
                <a:spcPts val="0"/>
              </a:spcBef>
            </a:pPr>
            <a:r>
              <a:rPr lang="en-US" dirty="0" smtClean="0"/>
              <a:t>As </a:t>
            </a:r>
            <a:r>
              <a:rPr lang="en-US" dirty="0"/>
              <a:t>active facilitators of </a:t>
            </a:r>
            <a:r>
              <a:rPr lang="en-US" dirty="0">
                <a:solidFill>
                  <a:srgbClr val="FF0000"/>
                </a:solidFill>
              </a:rPr>
              <a:t>collaborative ways of working</a:t>
            </a:r>
            <a:r>
              <a:rPr lang="en-US" dirty="0"/>
              <a:t>;</a:t>
            </a:r>
          </a:p>
          <a:p>
            <a:pPr defTabSz="914400">
              <a:spcBef>
                <a:spcPts val="0"/>
              </a:spcBef>
            </a:pPr>
            <a:r>
              <a:rPr lang="en-US" dirty="0" smtClean="0"/>
              <a:t>As leaders in the development of </a:t>
            </a:r>
            <a:r>
              <a:rPr lang="en-US" dirty="0" smtClean="0"/>
              <a:t>‘knowledge in practice’ </a:t>
            </a:r>
            <a:r>
              <a:rPr lang="en-US" dirty="0" smtClean="0"/>
              <a:t>and </a:t>
            </a:r>
            <a:r>
              <a:rPr lang="en-US" dirty="0" smtClean="0"/>
              <a:t>‘knowledge of practice</a:t>
            </a:r>
            <a:r>
              <a:rPr lang="en-US" dirty="0" smtClean="0"/>
              <a:t>’; </a:t>
            </a:r>
          </a:p>
          <a:p>
            <a:pPr marL="0" indent="0" defTabSz="914400">
              <a:spcBef>
                <a:spcPts val="0"/>
              </a:spcBef>
              <a:buNone/>
            </a:pPr>
            <a:r>
              <a:rPr lang="en-US" sz="2000" dirty="0" smtClean="0">
                <a:solidFill>
                  <a:srgbClr val="002060"/>
                </a:solidFill>
              </a:rPr>
              <a:t>      </a:t>
            </a:r>
            <a:r>
              <a:rPr lang="en-GB" sz="2000" dirty="0" smtClean="0">
                <a:solidFill>
                  <a:srgbClr val="002060"/>
                </a:solidFill>
              </a:rPr>
              <a:t>(</a:t>
            </a:r>
            <a:r>
              <a:rPr lang="en-GB" sz="2000" dirty="0" smtClean="0">
                <a:solidFill>
                  <a:srgbClr val="002060"/>
                </a:solidFill>
              </a:rPr>
              <a:t>Cochran-Smith </a:t>
            </a:r>
            <a:r>
              <a:rPr lang="en-GB" sz="2000" dirty="0">
                <a:solidFill>
                  <a:srgbClr val="002060"/>
                </a:solidFill>
              </a:rPr>
              <a:t>and Lytle, 2001; Dana and </a:t>
            </a:r>
            <a:r>
              <a:rPr lang="en-GB" sz="2000" dirty="0" err="1" smtClean="0">
                <a:solidFill>
                  <a:srgbClr val="002060"/>
                </a:solidFill>
              </a:rPr>
              <a:t>Yendoll-Hoppey</a:t>
            </a:r>
            <a:r>
              <a:rPr lang="en-GB" sz="2000" dirty="0">
                <a:solidFill>
                  <a:srgbClr val="002060"/>
                </a:solidFill>
              </a:rPr>
              <a:t>, 2008</a:t>
            </a:r>
            <a:r>
              <a:rPr lang="en-GB" sz="2000" dirty="0" smtClean="0">
                <a:solidFill>
                  <a:srgbClr val="002060"/>
                </a:solidFill>
              </a:rPr>
              <a:t>)</a:t>
            </a:r>
            <a:r>
              <a:rPr lang="en-US" dirty="0"/>
              <a:t> </a:t>
            </a:r>
            <a:endParaRPr lang="en-US" dirty="0" smtClean="0"/>
          </a:p>
          <a:p>
            <a:pPr defTabSz="914400">
              <a:spcBef>
                <a:spcPts val="0"/>
              </a:spcBef>
            </a:pPr>
            <a:r>
              <a:rPr lang="en-US" dirty="0" smtClean="0"/>
              <a:t>As </a:t>
            </a:r>
            <a:r>
              <a:rPr lang="en-US" dirty="0"/>
              <a:t>agents of change in </a:t>
            </a:r>
            <a:r>
              <a:rPr lang="en-US" dirty="0">
                <a:solidFill>
                  <a:srgbClr val="FF0000"/>
                </a:solidFill>
              </a:rPr>
              <a:t>professional </a:t>
            </a:r>
            <a:r>
              <a:rPr lang="en-US" dirty="0" smtClean="0">
                <a:solidFill>
                  <a:srgbClr val="FF0000"/>
                </a:solidFill>
              </a:rPr>
              <a:t>practice</a:t>
            </a:r>
            <a:r>
              <a:rPr lang="en-US" dirty="0" smtClean="0"/>
              <a:t>.</a:t>
            </a:r>
            <a:endParaRPr lang="en-US" dirty="0"/>
          </a:p>
          <a:p>
            <a:pPr marL="0" indent="0" defTabSz="914400">
              <a:spcBef>
                <a:spcPts val="0"/>
              </a:spcBef>
              <a:buNone/>
            </a:pPr>
            <a:endParaRPr lang="en-US" dirty="0" smtClean="0"/>
          </a:p>
        </p:txBody>
      </p:sp>
    </p:spTree>
    <p:extLst>
      <p:ext uri="{BB962C8B-B14F-4D97-AF65-F5344CB8AC3E}">
        <p14:creationId xmlns:p14="http://schemas.microsoft.com/office/powerpoint/2010/main" val="1848676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702" y="1290234"/>
            <a:ext cx="8229600" cy="4525963"/>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en-US" sz="4000" b="1" dirty="0" smtClean="0">
                <a:solidFill>
                  <a:srgbClr val="002060"/>
                </a:solidFill>
              </a:rPr>
              <a:t>Thank you!</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2400" dirty="0" err="1">
                <a:solidFill>
                  <a:srgbClr val="002060"/>
                </a:solidFill>
              </a:rPr>
              <a:t>d</a:t>
            </a:r>
            <a:r>
              <a:rPr lang="en-US" sz="2400" dirty="0" err="1" smtClean="0">
                <a:solidFill>
                  <a:srgbClr val="002060"/>
                </a:solidFill>
              </a:rPr>
              <a:t>iane.dalby@nottingham.ac.uk</a:t>
            </a:r>
            <a:endParaRPr lang="en-US" sz="2400" dirty="0">
              <a:solidFill>
                <a:srgbClr val="002060"/>
              </a:solidFill>
            </a:endParaRPr>
          </a:p>
        </p:txBody>
      </p:sp>
    </p:spTree>
    <p:extLst>
      <p:ext uri="{BB962C8B-B14F-4D97-AF65-F5344CB8AC3E}">
        <p14:creationId xmlns:p14="http://schemas.microsoft.com/office/powerpoint/2010/main" val="1513264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1580"/>
            <a:ext cx="8229600" cy="1151206"/>
          </a:xfrm>
        </p:spPr>
        <p:txBody>
          <a:bodyPr>
            <a:normAutofit/>
          </a:bodyPr>
          <a:lstStyle/>
          <a:p>
            <a:r>
              <a:rPr lang="en-US" sz="4000" b="1" dirty="0" smtClean="0">
                <a:solidFill>
                  <a:srgbClr val="002060"/>
                </a:solidFill>
              </a:rPr>
              <a:t>The </a:t>
            </a:r>
            <a:r>
              <a:rPr lang="en-US" sz="4000" b="1" dirty="0" err="1" smtClean="0">
                <a:solidFill>
                  <a:srgbClr val="002060"/>
                </a:solidFill>
              </a:rPr>
              <a:t>FaSMEd</a:t>
            </a:r>
            <a:r>
              <a:rPr lang="en-US" sz="4000" b="1" dirty="0" smtClean="0">
                <a:solidFill>
                  <a:srgbClr val="002060"/>
                </a:solidFill>
              </a:rPr>
              <a:t> project</a:t>
            </a:r>
            <a:endParaRPr lang="en-US" sz="4000" b="1" dirty="0">
              <a:solidFill>
                <a:srgbClr val="002060"/>
              </a:solidFill>
            </a:endParaRPr>
          </a:p>
        </p:txBody>
      </p:sp>
      <p:sp>
        <p:nvSpPr>
          <p:cNvPr id="3" name="Content Placeholder 2"/>
          <p:cNvSpPr>
            <a:spLocks noGrp="1"/>
          </p:cNvSpPr>
          <p:nvPr>
            <p:ph idx="1"/>
          </p:nvPr>
        </p:nvSpPr>
        <p:spPr>
          <a:xfrm>
            <a:off x="457200" y="1820593"/>
            <a:ext cx="8229600" cy="4781684"/>
          </a:xfrm>
        </p:spPr>
        <p:txBody>
          <a:bodyPr>
            <a:normAutofit fontScale="85000" lnSpcReduction="20000"/>
          </a:bodyPr>
          <a:lstStyle/>
          <a:p>
            <a:pPr marL="0" indent="0">
              <a:buNone/>
            </a:pPr>
            <a:r>
              <a:rPr lang="en-US" b="1" dirty="0" err="1" smtClean="0">
                <a:solidFill>
                  <a:srgbClr val="002060"/>
                </a:solidFill>
              </a:rPr>
              <a:t>FaSMEd</a:t>
            </a:r>
            <a:endParaRPr lang="en-US" dirty="0">
              <a:solidFill>
                <a:srgbClr val="002060"/>
              </a:solidFill>
            </a:endParaRPr>
          </a:p>
          <a:p>
            <a:pPr marL="0" indent="0">
              <a:buNone/>
            </a:pPr>
            <a:r>
              <a:rPr lang="en-US" dirty="0" smtClean="0"/>
              <a:t>Formative </a:t>
            </a:r>
            <a:r>
              <a:rPr lang="en-US" dirty="0"/>
              <a:t>Assessment in Science and Mathematics </a:t>
            </a:r>
            <a:r>
              <a:rPr lang="en-US" dirty="0" smtClean="0"/>
              <a:t>Education is a European (EU funded) project involving 9 partners in 8 countries.</a:t>
            </a:r>
          </a:p>
          <a:p>
            <a:pPr marL="0" indent="0">
              <a:buNone/>
            </a:pPr>
            <a:endParaRPr lang="en-US" dirty="0" smtClean="0"/>
          </a:p>
          <a:p>
            <a:pPr marL="0" indent="0">
              <a:buNone/>
            </a:pPr>
            <a:r>
              <a:rPr lang="en-US" b="1" dirty="0" smtClean="0">
                <a:solidFill>
                  <a:srgbClr val="002060"/>
                </a:solidFill>
              </a:rPr>
              <a:t>Aims</a:t>
            </a:r>
            <a:endParaRPr lang="en-US" dirty="0">
              <a:solidFill>
                <a:srgbClr val="002060"/>
              </a:solidFill>
            </a:endParaRPr>
          </a:p>
          <a:p>
            <a:r>
              <a:rPr lang="en-US" dirty="0" smtClean="0"/>
              <a:t>To foster high quality interactions in international classrooms that are instrumental in </a:t>
            </a:r>
            <a:r>
              <a:rPr lang="en-US" dirty="0" smtClean="0">
                <a:solidFill>
                  <a:srgbClr val="FF0000"/>
                </a:solidFill>
              </a:rPr>
              <a:t>raising achievement</a:t>
            </a:r>
            <a:r>
              <a:rPr lang="en-US" dirty="0" smtClean="0"/>
              <a:t> for low achievers;</a:t>
            </a:r>
          </a:p>
          <a:p>
            <a:r>
              <a:rPr lang="en-US" dirty="0" smtClean="0"/>
              <a:t>To expand our knowledge of </a:t>
            </a:r>
            <a:r>
              <a:rPr lang="en-US" dirty="0" smtClean="0">
                <a:solidFill>
                  <a:srgbClr val="FF0000"/>
                </a:solidFill>
              </a:rPr>
              <a:t>technologically enhanced </a:t>
            </a:r>
            <a:r>
              <a:rPr lang="en-US" dirty="0" smtClean="0"/>
              <a:t>teaching and assessment methods addressing low achievement in mathematics and science.</a:t>
            </a:r>
          </a:p>
          <a:p>
            <a:pPr marL="0" indent="0">
              <a:buNone/>
            </a:pPr>
            <a:endParaRPr lang="en-US" dirty="0" smtClean="0"/>
          </a:p>
        </p:txBody>
      </p:sp>
    </p:spTree>
    <p:extLst>
      <p:ext uri="{BB962C8B-B14F-4D97-AF65-F5344CB8AC3E}">
        <p14:creationId xmlns:p14="http://schemas.microsoft.com/office/powerpoint/2010/main" val="159643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6082"/>
            <a:ext cx="8229600" cy="1143000"/>
          </a:xfrm>
        </p:spPr>
        <p:txBody>
          <a:bodyPr>
            <a:normAutofit/>
          </a:bodyPr>
          <a:lstStyle/>
          <a:p>
            <a:r>
              <a:rPr lang="en-GB" sz="4000" b="1" dirty="0" smtClean="0">
                <a:solidFill>
                  <a:srgbClr val="002060"/>
                </a:solidFill>
              </a:rPr>
              <a:t>Formative assessment</a:t>
            </a:r>
            <a:endParaRPr lang="en-GB" sz="4000" b="1" dirty="0">
              <a:solidFill>
                <a:srgbClr val="002060"/>
              </a:solidFill>
            </a:endParaRPr>
          </a:p>
        </p:txBody>
      </p:sp>
      <p:sp>
        <p:nvSpPr>
          <p:cNvPr id="3" name="Content Placeholder 2"/>
          <p:cNvSpPr>
            <a:spLocks noGrp="1"/>
          </p:cNvSpPr>
          <p:nvPr>
            <p:ph idx="1"/>
          </p:nvPr>
        </p:nvSpPr>
        <p:spPr>
          <a:xfrm>
            <a:off x="457200" y="1929082"/>
            <a:ext cx="8128660" cy="4332233"/>
          </a:xfrm>
        </p:spPr>
        <p:txBody>
          <a:bodyPr>
            <a:normAutofit lnSpcReduction="10000"/>
          </a:bodyPr>
          <a:lstStyle/>
          <a:p>
            <a:pPr marL="0" indent="0">
              <a:buNone/>
            </a:pPr>
            <a:r>
              <a:rPr lang="en-US" dirty="0"/>
              <a:t>“Practice in a classroom is formative to the extent that evidence about student achievement is </a:t>
            </a:r>
            <a:r>
              <a:rPr lang="en-US" dirty="0">
                <a:solidFill>
                  <a:srgbClr val="FF0000"/>
                </a:solidFill>
              </a:rPr>
              <a:t>elicited, </a:t>
            </a:r>
            <a:r>
              <a:rPr lang="en-US" dirty="0" smtClean="0">
                <a:solidFill>
                  <a:srgbClr val="FF0000"/>
                </a:solidFill>
              </a:rPr>
              <a:t>interpreted </a:t>
            </a:r>
            <a:r>
              <a:rPr lang="en-US" dirty="0">
                <a:solidFill>
                  <a:srgbClr val="FF0000"/>
                </a:solidFill>
              </a:rPr>
              <a:t>and used </a:t>
            </a:r>
            <a:r>
              <a:rPr lang="en-US" dirty="0"/>
              <a:t>by </a:t>
            </a:r>
            <a:r>
              <a:rPr lang="en-US" dirty="0">
                <a:solidFill>
                  <a:srgbClr val="FF0000"/>
                </a:solidFill>
              </a:rPr>
              <a:t>teachers, learners, </a:t>
            </a:r>
            <a:r>
              <a:rPr lang="en-US" dirty="0"/>
              <a:t>or their </a:t>
            </a:r>
            <a:r>
              <a:rPr lang="en-US" dirty="0" smtClean="0">
                <a:solidFill>
                  <a:srgbClr val="FF0000"/>
                </a:solidFill>
              </a:rPr>
              <a:t>peers</a:t>
            </a:r>
            <a:r>
              <a:rPr lang="en-US" dirty="0"/>
              <a:t>,</a:t>
            </a:r>
            <a:r>
              <a:rPr lang="en-US" dirty="0" smtClean="0">
                <a:solidFill>
                  <a:srgbClr val="27607E"/>
                </a:solidFill>
              </a:rPr>
              <a:t> </a:t>
            </a:r>
            <a:r>
              <a:rPr lang="en-US" dirty="0"/>
              <a:t>to make decisions about the next steps in instruction that are likely to be better, or better founded, than the decisions they would have taken in the absence of the evidence that was elicited.” </a:t>
            </a:r>
            <a:endParaRPr lang="en-US" dirty="0" smtClean="0"/>
          </a:p>
          <a:p>
            <a:pPr marL="0" indent="0" algn="r">
              <a:buNone/>
            </a:pPr>
            <a:r>
              <a:rPr lang="en-US" sz="2400" dirty="0" smtClean="0">
                <a:solidFill>
                  <a:srgbClr val="002060"/>
                </a:solidFill>
              </a:rPr>
              <a:t>(</a:t>
            </a:r>
            <a:r>
              <a:rPr lang="en-US" sz="2400" dirty="0">
                <a:solidFill>
                  <a:srgbClr val="002060"/>
                </a:solidFill>
              </a:rPr>
              <a:t>Black &amp; </a:t>
            </a:r>
            <a:r>
              <a:rPr lang="en-US" sz="2400" dirty="0" err="1">
                <a:solidFill>
                  <a:srgbClr val="002060"/>
                </a:solidFill>
              </a:rPr>
              <a:t>Wiliam</a:t>
            </a:r>
            <a:r>
              <a:rPr lang="en-US" sz="2400" dirty="0">
                <a:solidFill>
                  <a:srgbClr val="002060"/>
                </a:solidFill>
              </a:rPr>
              <a:t>, </a:t>
            </a:r>
            <a:r>
              <a:rPr lang="en-US" sz="2400" dirty="0" smtClean="0">
                <a:solidFill>
                  <a:srgbClr val="002060"/>
                </a:solidFill>
              </a:rPr>
              <a:t>2009)</a:t>
            </a:r>
            <a:endParaRPr lang="en-GB" sz="2400" dirty="0">
              <a:solidFill>
                <a:srgbClr val="002060"/>
              </a:solidFill>
            </a:endParaRPr>
          </a:p>
          <a:p>
            <a:pPr marL="0" indent="0">
              <a:buNone/>
            </a:pPr>
            <a:endParaRPr lang="en-GB" dirty="0"/>
          </a:p>
        </p:txBody>
      </p:sp>
    </p:spTree>
    <p:extLst>
      <p:ext uri="{BB962C8B-B14F-4D97-AF65-F5344CB8AC3E}">
        <p14:creationId xmlns:p14="http://schemas.microsoft.com/office/powerpoint/2010/main" val="785404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0" y="-1"/>
          <a:ext cx="9144000" cy="6943242"/>
        </p:xfrm>
        <a:graphic>
          <a:graphicData uri="http://schemas.openxmlformats.org/drawingml/2006/table">
            <a:tbl>
              <a:tblPr firstRow="1" firstCol="1" bandRow="1">
                <a:tableStyleId>{7DF18680-E054-41AD-8BC1-D1AEF772440D}</a:tableStyleId>
              </a:tblPr>
              <a:tblGrid>
                <a:gridCol w="2286000"/>
                <a:gridCol w="2286000"/>
                <a:gridCol w="2286000"/>
                <a:gridCol w="2286000"/>
              </a:tblGrid>
              <a:tr h="122063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Where the</a:t>
                      </a:r>
                      <a:r>
                        <a:rPr lang="en-US" sz="2400" baseline="0" dirty="0" smtClean="0"/>
                        <a:t> learner is going</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Where the learner is right now</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How to get there</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04488">
                <a:tc>
                  <a:txBody>
                    <a:bodyPr/>
                    <a:lstStyle/>
                    <a:p>
                      <a:r>
                        <a:rPr lang="en-US" sz="2400" dirty="0" smtClean="0"/>
                        <a:t>TEACHER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A. Clarifying learning intentions and criteria for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B. Engineering effective classroom discussions and other learning tasks that elicit evidence of student understanding	</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C. Providing feedback that moves learners forward	</a:t>
                      </a:r>
                      <a:endParaRPr kumimoji="0" lang="en-US" sz="2000" b="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29279">
                <a:tc>
                  <a:txBody>
                    <a:bodyPr/>
                    <a:lstStyle/>
                    <a:p>
                      <a:r>
                        <a:rPr lang="en-US" sz="2400" dirty="0" smtClean="0"/>
                        <a:t>PEER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D. Understanding (shared)</a:t>
                      </a:r>
                      <a:r>
                        <a:rPr kumimoji="0" lang="en-US" sz="2000" kern="1200" baseline="0" dirty="0" smtClean="0"/>
                        <a:t> </a:t>
                      </a:r>
                      <a:r>
                        <a:rPr kumimoji="0" lang="en-US" sz="2000" kern="1200" dirty="0" smtClean="0"/>
                        <a:t>learning intentions and criteria for success</a:t>
                      </a:r>
                      <a:endParaRPr kumimoji="0" lang="en-US" sz="20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E. Activating students as instructional resources for one another		</a:t>
                      </a:r>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r>
              <a:tr h="1968285">
                <a:tc>
                  <a:txBody>
                    <a:bodyPr/>
                    <a:lstStyle/>
                    <a:p>
                      <a:r>
                        <a:rPr lang="en-US" sz="2400" dirty="0" smtClean="0"/>
                        <a:t>LEARNER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D. Understanding learning intentions and criteria for success			</a:t>
                      </a:r>
                      <a:endParaRPr kumimoji="0" lang="en-US" sz="20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E. Activating students as the owners of their own learning		</a:t>
                      </a:r>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r>
            </a:tbl>
          </a:graphicData>
        </a:graphic>
      </p:graphicFrame>
      <p:sp>
        <p:nvSpPr>
          <p:cNvPr id="3" name="TextBox 2"/>
          <p:cNvSpPr txBox="1"/>
          <p:nvPr/>
        </p:nvSpPr>
        <p:spPr>
          <a:xfrm>
            <a:off x="6013342" y="6488668"/>
            <a:ext cx="3130658" cy="369332"/>
          </a:xfrm>
          <a:prstGeom prst="rect">
            <a:avLst/>
          </a:prstGeom>
          <a:noFill/>
        </p:spPr>
        <p:txBody>
          <a:bodyPr wrap="square" rtlCol="0">
            <a:spAutoFit/>
          </a:bodyPr>
          <a:lstStyle/>
          <a:p>
            <a:r>
              <a:rPr lang="en-US" dirty="0" smtClean="0">
                <a:solidFill>
                  <a:srgbClr val="002060"/>
                </a:solidFill>
              </a:rPr>
              <a:t>(Thompson </a:t>
            </a:r>
            <a:r>
              <a:rPr lang="en-US" dirty="0">
                <a:solidFill>
                  <a:srgbClr val="002060"/>
                </a:solidFill>
              </a:rPr>
              <a:t>&amp;</a:t>
            </a:r>
            <a:r>
              <a:rPr lang="en-US" dirty="0" smtClean="0">
                <a:solidFill>
                  <a:srgbClr val="002060"/>
                </a:solidFill>
              </a:rPr>
              <a:t> </a:t>
            </a:r>
            <a:r>
              <a:rPr lang="en-US" dirty="0" err="1" smtClean="0">
                <a:solidFill>
                  <a:srgbClr val="002060"/>
                </a:solidFill>
              </a:rPr>
              <a:t>Wiliam</a:t>
            </a:r>
            <a:r>
              <a:rPr lang="en-US" dirty="0" smtClean="0">
                <a:solidFill>
                  <a:srgbClr val="002060"/>
                </a:solidFill>
              </a:rPr>
              <a:t>, 2007)</a:t>
            </a:r>
            <a:endParaRPr lang="en-US" dirty="0">
              <a:solidFill>
                <a:srgbClr val="002060"/>
              </a:solidFill>
            </a:endParaRPr>
          </a:p>
        </p:txBody>
      </p:sp>
    </p:spTree>
    <p:extLst>
      <p:ext uri="{BB962C8B-B14F-4D97-AF65-F5344CB8AC3E}">
        <p14:creationId xmlns:p14="http://schemas.microsoft.com/office/powerpoint/2010/main" val="1165138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6170"/>
            <a:ext cx="8229600" cy="1143000"/>
          </a:xfrm>
        </p:spPr>
        <p:txBody>
          <a:bodyPr>
            <a:normAutofit/>
          </a:bodyPr>
          <a:lstStyle/>
          <a:p>
            <a:r>
              <a:rPr lang="en-US" sz="4000" b="1" dirty="0" smtClean="0">
                <a:solidFill>
                  <a:srgbClr val="002060"/>
                </a:solidFill>
              </a:rPr>
              <a:t>Project strands</a:t>
            </a:r>
            <a:endParaRPr lang="en-US" sz="4000" b="1" dirty="0">
              <a:solidFill>
                <a:srgbClr val="002060"/>
              </a:solidFill>
            </a:endParaRPr>
          </a:p>
        </p:txBody>
      </p:sp>
      <p:sp>
        <p:nvSpPr>
          <p:cNvPr id="3" name="Content Placeholder 2"/>
          <p:cNvSpPr>
            <a:spLocks noGrp="1"/>
          </p:cNvSpPr>
          <p:nvPr>
            <p:ph idx="1"/>
          </p:nvPr>
        </p:nvSpPr>
        <p:spPr>
          <a:xfrm>
            <a:off x="457200" y="1879170"/>
            <a:ext cx="8229600" cy="4525963"/>
          </a:xfrm>
        </p:spPr>
        <p:txBody>
          <a:bodyPr>
            <a:normAutofit/>
          </a:bodyPr>
          <a:lstStyle/>
          <a:p>
            <a:pPr marL="0" lvl="0" indent="0">
              <a:buNone/>
            </a:pPr>
            <a:r>
              <a:rPr lang="en-GB" dirty="0"/>
              <a:t>T</a:t>
            </a:r>
            <a:r>
              <a:rPr lang="en-GB" dirty="0" smtClean="0"/>
              <a:t>hree interlinked elements:</a:t>
            </a:r>
            <a:r>
              <a:rPr lang="en-US" dirty="0" smtClean="0"/>
              <a:t> </a:t>
            </a:r>
            <a:endParaRPr lang="en-GB" dirty="0" smtClean="0"/>
          </a:p>
          <a:p>
            <a:pPr lvl="0"/>
            <a:r>
              <a:rPr lang="en-GB" dirty="0" smtClean="0"/>
              <a:t>the </a:t>
            </a:r>
            <a:r>
              <a:rPr lang="en-GB" dirty="0" smtClean="0">
                <a:solidFill>
                  <a:srgbClr val="FF0000"/>
                </a:solidFill>
              </a:rPr>
              <a:t>design of lessons </a:t>
            </a:r>
            <a:r>
              <a:rPr lang="en-GB" dirty="0" smtClean="0"/>
              <a:t>(that included some use of digital technology in a formative assessment process);</a:t>
            </a:r>
            <a:endParaRPr lang="en-US" dirty="0" smtClean="0"/>
          </a:p>
          <a:p>
            <a:pPr lvl="0"/>
            <a:r>
              <a:rPr lang="en-GB" dirty="0" smtClean="0"/>
              <a:t>the exploration of specific </a:t>
            </a:r>
            <a:r>
              <a:rPr lang="en-GB" dirty="0" smtClean="0">
                <a:solidFill>
                  <a:srgbClr val="FF0000"/>
                </a:solidFill>
              </a:rPr>
              <a:t>research questions</a:t>
            </a:r>
            <a:r>
              <a:rPr lang="en-GB" dirty="0" smtClean="0"/>
              <a:t>;</a:t>
            </a:r>
          </a:p>
          <a:p>
            <a:pPr lvl="0"/>
            <a:r>
              <a:rPr lang="en-GB" dirty="0" smtClean="0"/>
              <a:t>the </a:t>
            </a:r>
            <a:r>
              <a:rPr lang="en-GB" dirty="0">
                <a:solidFill>
                  <a:srgbClr val="FF0000"/>
                </a:solidFill>
              </a:rPr>
              <a:t>professional </a:t>
            </a:r>
            <a:r>
              <a:rPr lang="en-GB" dirty="0" smtClean="0">
                <a:solidFill>
                  <a:srgbClr val="FF0000"/>
                </a:solidFill>
              </a:rPr>
              <a:t>development </a:t>
            </a:r>
            <a:r>
              <a:rPr lang="en-GB" dirty="0" smtClean="0"/>
              <a:t>of the participating </a:t>
            </a:r>
            <a:r>
              <a:rPr lang="en-GB" dirty="0"/>
              <a:t>teachers.</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p:txBody>
      </p:sp>
    </p:spTree>
    <p:extLst>
      <p:ext uri="{BB962C8B-B14F-4D97-AF65-F5344CB8AC3E}">
        <p14:creationId xmlns:p14="http://schemas.microsoft.com/office/powerpoint/2010/main" val="246165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p:cNvSpPr>
          <p:nvPr>
            <p:ph type="title"/>
          </p:nvPr>
        </p:nvSpPr>
        <p:spPr>
          <a:xfrm>
            <a:off x="352223" y="509189"/>
            <a:ext cx="8229600" cy="1143000"/>
          </a:xfrm>
          <a:prstGeom prst="rect">
            <a:avLst/>
          </a:prstGeom>
        </p:spPr>
        <p:txBody>
          <a:bodyPr>
            <a:normAutofit/>
          </a:bodyPr>
          <a:lstStyle/>
          <a:p>
            <a:r>
              <a:rPr lang="en-GB" sz="4000" b="1" dirty="0" smtClean="0">
                <a:solidFill>
                  <a:srgbClr val="002060"/>
                </a:solidFill>
                <a:latin typeface="Calibri"/>
                <a:cs typeface="Calibri"/>
              </a:rPr>
              <a:t>Participating schools</a:t>
            </a:r>
            <a:endParaRPr sz="4000" b="1" dirty="0">
              <a:solidFill>
                <a:srgbClr val="002060"/>
              </a:solidFill>
              <a:latin typeface="Calibri"/>
              <a:cs typeface="Calibri"/>
            </a:endParaRPr>
          </a:p>
        </p:txBody>
      </p:sp>
      <p:sp>
        <p:nvSpPr>
          <p:cNvPr id="2" name="Oval 1"/>
          <p:cNvSpPr/>
          <p:nvPr/>
        </p:nvSpPr>
        <p:spPr>
          <a:xfrm>
            <a:off x="954665" y="1539280"/>
            <a:ext cx="3253653" cy="2873596"/>
          </a:xfrm>
          <a:prstGeom prst="ellipse">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rgbClr val="002060"/>
                </a:solidFill>
              </a:rPr>
              <a:t>SECONDARY SCHOOL </a:t>
            </a:r>
          </a:p>
          <a:p>
            <a:pPr algn="ctr"/>
            <a:r>
              <a:rPr lang="en-US" dirty="0" smtClean="0">
                <a:solidFill>
                  <a:srgbClr val="002060"/>
                </a:solidFill>
              </a:rPr>
              <a:t>(11-18yrs)</a:t>
            </a:r>
            <a:endParaRPr lang="en-US" dirty="0">
              <a:solidFill>
                <a:srgbClr val="002060"/>
              </a:solidFill>
            </a:endParaRPr>
          </a:p>
          <a:p>
            <a:pPr algn="ctr"/>
            <a:r>
              <a:rPr lang="en-US" sz="2400" dirty="0"/>
              <a:t>3 teachers</a:t>
            </a:r>
          </a:p>
          <a:p>
            <a:pPr algn="ctr"/>
            <a:r>
              <a:rPr lang="en-US" sz="2400" dirty="0"/>
              <a:t>3 lessons</a:t>
            </a:r>
          </a:p>
        </p:txBody>
      </p:sp>
      <p:sp>
        <p:nvSpPr>
          <p:cNvPr id="5" name="Oval 4"/>
          <p:cNvSpPr/>
          <p:nvPr/>
        </p:nvSpPr>
        <p:spPr>
          <a:xfrm>
            <a:off x="5195454" y="1539280"/>
            <a:ext cx="3286125" cy="2873596"/>
          </a:xfrm>
          <a:prstGeom prst="ellipse">
            <a:avLst/>
          </a:prstGeom>
          <a:solidFill>
            <a:srgbClr val="FF00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rgbClr val="002060"/>
                </a:solidFill>
              </a:rPr>
              <a:t>SECONDARY SCHOOL </a:t>
            </a:r>
          </a:p>
          <a:p>
            <a:pPr algn="ctr"/>
            <a:r>
              <a:rPr lang="en-US" dirty="0" smtClean="0">
                <a:solidFill>
                  <a:srgbClr val="002060"/>
                </a:solidFill>
              </a:rPr>
              <a:t>(11-18yrs)</a:t>
            </a:r>
            <a:endParaRPr lang="en-US" dirty="0">
              <a:solidFill>
                <a:srgbClr val="002060"/>
              </a:solidFill>
            </a:endParaRPr>
          </a:p>
          <a:p>
            <a:pPr algn="ctr"/>
            <a:r>
              <a:rPr lang="en-US" sz="2400" dirty="0"/>
              <a:t>3 teachers</a:t>
            </a:r>
          </a:p>
          <a:p>
            <a:pPr algn="ctr"/>
            <a:r>
              <a:rPr lang="en-US" sz="2400" dirty="0"/>
              <a:t>3 lessons</a:t>
            </a:r>
          </a:p>
        </p:txBody>
      </p:sp>
      <p:sp>
        <p:nvSpPr>
          <p:cNvPr id="6" name="Oval 5"/>
          <p:cNvSpPr/>
          <p:nvPr/>
        </p:nvSpPr>
        <p:spPr>
          <a:xfrm>
            <a:off x="3649807" y="3604347"/>
            <a:ext cx="3247159" cy="2664294"/>
          </a:xfrm>
          <a:prstGeom prst="ellipse">
            <a:avLst/>
          </a:prstGeom>
          <a:solidFill>
            <a:schemeClr val="accent5">
              <a:lumMod val="75000"/>
              <a:alpha val="48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rgbClr val="002060"/>
                </a:solidFill>
              </a:rPr>
              <a:t>PRIMARY SCHOOL </a:t>
            </a:r>
          </a:p>
          <a:p>
            <a:pPr algn="ctr"/>
            <a:r>
              <a:rPr lang="en-US" dirty="0" smtClean="0">
                <a:solidFill>
                  <a:srgbClr val="002060"/>
                </a:solidFill>
              </a:rPr>
              <a:t>(5-11yrs)</a:t>
            </a:r>
            <a:endParaRPr lang="en-US" dirty="0">
              <a:solidFill>
                <a:srgbClr val="002060"/>
              </a:solidFill>
            </a:endParaRPr>
          </a:p>
          <a:p>
            <a:pPr algn="ctr"/>
            <a:r>
              <a:rPr lang="en-US" sz="2400" dirty="0"/>
              <a:t>3 teachers</a:t>
            </a:r>
          </a:p>
          <a:p>
            <a:pPr algn="ctr"/>
            <a:r>
              <a:rPr lang="en-US" sz="2400" dirty="0"/>
              <a:t>2 lessons</a:t>
            </a:r>
          </a:p>
        </p:txBody>
      </p:sp>
      <p:sp>
        <p:nvSpPr>
          <p:cNvPr id="3" name="Oval 2"/>
          <p:cNvSpPr/>
          <p:nvPr/>
        </p:nvSpPr>
        <p:spPr>
          <a:xfrm>
            <a:off x="3649807" y="2113222"/>
            <a:ext cx="2104159" cy="1758450"/>
          </a:xfrm>
          <a:prstGeom prst="ellipse">
            <a:avLst/>
          </a:prstGeom>
          <a:solidFill>
            <a:srgbClr val="FFC000">
              <a:alpha val="35000"/>
            </a:srgbClr>
          </a:solidFill>
          <a:ln w="57150">
            <a:solidFill>
              <a:srgbClr val="0070C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66">
              <a:solidFill>
                <a:srgbClr val="002060"/>
              </a:solidFill>
            </a:endParaRPr>
          </a:p>
        </p:txBody>
      </p:sp>
      <p:sp>
        <p:nvSpPr>
          <p:cNvPr id="4" name="TextBox 3"/>
          <p:cNvSpPr txBox="1"/>
          <p:nvPr/>
        </p:nvSpPr>
        <p:spPr>
          <a:xfrm>
            <a:off x="3912827" y="2570456"/>
            <a:ext cx="1539153" cy="830997"/>
          </a:xfrm>
          <a:prstGeom prst="rect">
            <a:avLst/>
          </a:prstGeom>
          <a:noFill/>
        </p:spPr>
        <p:txBody>
          <a:bodyPr wrap="square" rtlCol="0">
            <a:spAutoFit/>
          </a:bodyPr>
          <a:lstStyle/>
          <a:p>
            <a:pPr algn="ctr"/>
            <a:r>
              <a:rPr lang="en-US" sz="2400" dirty="0"/>
              <a:t>3 cluster meetings</a:t>
            </a:r>
          </a:p>
        </p:txBody>
      </p:sp>
    </p:spTree>
    <p:extLst>
      <p:ext uri="{BB962C8B-B14F-4D97-AF65-F5344CB8AC3E}">
        <p14:creationId xmlns:p14="http://schemas.microsoft.com/office/powerpoint/2010/main" val="1821565782"/>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8590"/>
            <a:ext cx="8229600" cy="1143000"/>
          </a:xfrm>
        </p:spPr>
        <p:txBody>
          <a:bodyPr>
            <a:normAutofit/>
          </a:bodyPr>
          <a:lstStyle/>
          <a:p>
            <a:r>
              <a:rPr lang="en-US" sz="4000" b="1" dirty="0" smtClean="0">
                <a:solidFill>
                  <a:srgbClr val="002060"/>
                </a:solidFill>
              </a:rPr>
              <a:t>Lesson design</a:t>
            </a:r>
            <a:endParaRPr lang="en-US" sz="4000" b="1" dirty="0">
              <a:solidFill>
                <a:srgbClr val="002060"/>
              </a:solidFill>
            </a:endParaRPr>
          </a:p>
        </p:txBody>
      </p:sp>
      <p:sp>
        <p:nvSpPr>
          <p:cNvPr id="3" name="Content Placeholder 2"/>
          <p:cNvSpPr>
            <a:spLocks noGrp="1"/>
          </p:cNvSpPr>
          <p:nvPr>
            <p:ph idx="1"/>
          </p:nvPr>
        </p:nvSpPr>
        <p:spPr>
          <a:xfrm>
            <a:off x="457200" y="1851591"/>
            <a:ext cx="8229600" cy="3557318"/>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An adapted </a:t>
            </a:r>
            <a:r>
              <a:rPr lang="en-US" dirty="0" smtClean="0">
                <a:solidFill>
                  <a:srgbClr val="FF0000"/>
                </a:solidFill>
              </a:rPr>
              <a:t>design research </a:t>
            </a:r>
            <a:r>
              <a:rPr lang="en-US" dirty="0" smtClean="0"/>
              <a:t>approach with:</a:t>
            </a:r>
          </a:p>
          <a:p>
            <a:pPr defTabSz="914400">
              <a:spcBef>
                <a:spcPts val="0"/>
              </a:spcBef>
            </a:pPr>
            <a:r>
              <a:rPr lang="en-GB" dirty="0"/>
              <a:t>A</a:t>
            </a:r>
            <a:r>
              <a:rPr lang="en-GB" dirty="0" smtClean="0"/>
              <a:t> </a:t>
            </a:r>
            <a:r>
              <a:rPr lang="en-GB" dirty="0"/>
              <a:t>cyclical process of design, testing, feedback, reflection and </a:t>
            </a:r>
            <a:r>
              <a:rPr lang="en-GB" dirty="0" smtClean="0"/>
              <a:t>redesign. </a:t>
            </a:r>
            <a:r>
              <a:rPr lang="en-GB" sz="2400" dirty="0" smtClean="0">
                <a:solidFill>
                  <a:srgbClr val="002060"/>
                </a:solidFill>
              </a:rPr>
              <a:t>(</a:t>
            </a:r>
            <a:r>
              <a:rPr lang="en-GB" sz="2400" dirty="0" err="1">
                <a:solidFill>
                  <a:srgbClr val="002060"/>
                </a:solidFill>
              </a:rPr>
              <a:t>Gravemeijer</a:t>
            </a:r>
            <a:r>
              <a:rPr lang="en-GB" sz="2400" dirty="0">
                <a:solidFill>
                  <a:srgbClr val="002060"/>
                </a:solidFill>
              </a:rPr>
              <a:t> and Cobb, 2006</a:t>
            </a:r>
            <a:r>
              <a:rPr lang="en-GB" sz="2400" dirty="0" smtClean="0">
                <a:solidFill>
                  <a:srgbClr val="002060"/>
                </a:solidFill>
              </a:rPr>
              <a:t>) </a:t>
            </a:r>
          </a:p>
          <a:p>
            <a:pPr defTabSz="914400">
              <a:spcBef>
                <a:spcPts val="0"/>
              </a:spcBef>
            </a:pPr>
            <a:r>
              <a:rPr lang="en-GB" dirty="0" smtClean="0"/>
              <a:t>Trials </a:t>
            </a:r>
            <a:r>
              <a:rPr lang="en-GB" dirty="0"/>
              <a:t>and observations of the ‘learning phenomena’ in real situations. </a:t>
            </a:r>
            <a:r>
              <a:rPr lang="en-GB" sz="2400" dirty="0">
                <a:solidFill>
                  <a:srgbClr val="002060"/>
                </a:solidFill>
              </a:rPr>
              <a:t>(Collins et al., 2004</a:t>
            </a:r>
            <a:r>
              <a:rPr lang="en-GB" sz="2400" dirty="0" smtClean="0">
                <a:solidFill>
                  <a:srgbClr val="002060"/>
                </a:solidFill>
              </a:rPr>
              <a:t>)</a:t>
            </a:r>
            <a:endParaRPr lang="en-GB" sz="2400" dirty="0">
              <a:solidFill>
                <a:srgbClr val="002060"/>
              </a:solidFill>
            </a:endParaRPr>
          </a:p>
          <a:p>
            <a:pPr defTabSz="914400">
              <a:spcBef>
                <a:spcPts val="0"/>
              </a:spcBef>
            </a:pPr>
            <a:r>
              <a:rPr lang="en-GB" dirty="0" smtClean="0"/>
              <a:t>A </a:t>
            </a:r>
            <a:r>
              <a:rPr lang="en-GB" dirty="0"/>
              <a:t>fusion of research and </a:t>
            </a:r>
            <a:r>
              <a:rPr lang="en-GB" dirty="0" smtClean="0"/>
              <a:t>practice.</a:t>
            </a:r>
            <a:r>
              <a:rPr lang="en-GB" dirty="0" smtClean="0">
                <a:solidFill>
                  <a:srgbClr val="002060"/>
                </a:solidFill>
              </a:rPr>
              <a:t> </a:t>
            </a:r>
            <a:r>
              <a:rPr lang="en-GB" sz="2400" dirty="0" smtClean="0">
                <a:solidFill>
                  <a:srgbClr val="002060"/>
                </a:solidFill>
              </a:rPr>
              <a:t>(Burkhardt and </a:t>
            </a:r>
            <a:r>
              <a:rPr lang="en-GB" sz="2400" dirty="0" err="1" smtClean="0">
                <a:solidFill>
                  <a:srgbClr val="002060"/>
                </a:solidFill>
              </a:rPr>
              <a:t>Schoenfeld</a:t>
            </a:r>
            <a:r>
              <a:rPr lang="en-GB" sz="2400" dirty="0" smtClean="0">
                <a:solidFill>
                  <a:srgbClr val="002060"/>
                </a:solidFill>
              </a:rPr>
              <a:t>, 2003)</a:t>
            </a:r>
            <a:r>
              <a:rPr lang="en-US" sz="2400" dirty="0" smtClean="0">
                <a:solidFill>
                  <a:srgbClr val="002060"/>
                </a:solidFill>
              </a:rPr>
              <a:t> </a:t>
            </a:r>
            <a:endParaRPr lang="en-GB" sz="2400" dirty="0">
              <a:solidFill>
                <a:srgbClr val="002060"/>
              </a:solidFill>
            </a:endParaRPr>
          </a:p>
        </p:txBody>
      </p:sp>
    </p:spTree>
    <p:extLst>
      <p:ext uri="{BB962C8B-B14F-4D97-AF65-F5344CB8AC3E}">
        <p14:creationId xmlns:p14="http://schemas.microsoft.com/office/powerpoint/2010/main" val="542687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46598"/>
            <a:ext cx="8229600" cy="1143000"/>
          </a:xfrm>
        </p:spPr>
        <p:txBody>
          <a:bodyPr>
            <a:normAutofit/>
          </a:bodyPr>
          <a:lstStyle/>
          <a:p>
            <a:r>
              <a:rPr lang="en-US" sz="4000" b="1" dirty="0" smtClean="0">
                <a:solidFill>
                  <a:srgbClr val="002060"/>
                </a:solidFill>
              </a:rPr>
              <a:t>Lesson planning</a:t>
            </a:r>
            <a:endParaRPr lang="en-US" sz="4000" b="1" dirty="0">
              <a:solidFill>
                <a:srgbClr val="002060"/>
              </a:solidFill>
            </a:endParaRPr>
          </a:p>
        </p:txBody>
      </p:sp>
      <p:sp>
        <p:nvSpPr>
          <p:cNvPr id="9" name="TextBox 8"/>
          <p:cNvSpPr txBox="1"/>
          <p:nvPr/>
        </p:nvSpPr>
        <p:spPr>
          <a:xfrm>
            <a:off x="572555" y="1575051"/>
            <a:ext cx="7998889" cy="828173"/>
          </a:xfrm>
          <a:prstGeom prst="rect">
            <a:avLst/>
          </a:prstGeom>
          <a:noFill/>
        </p:spPr>
        <p:txBody>
          <a:bodyPr wrap="square" lIns="91439" tIns="45719" rIns="91439" bIns="45719" rtlCol="0">
            <a:spAutoFit/>
          </a:bodyPr>
          <a:lstStyle/>
          <a:p>
            <a:r>
              <a:rPr lang="en-US" sz="2391" dirty="0"/>
              <a:t>A cycle of lesson planning involving collaboration, observation, reflection and feedback into the next lesson.</a:t>
            </a:r>
          </a:p>
        </p:txBody>
      </p:sp>
      <p:graphicFrame>
        <p:nvGraphicFramePr>
          <p:cNvPr id="6" name="Content Placeholder 7"/>
          <p:cNvGraphicFramePr>
            <a:graphicFrameLocks noGrp="1"/>
          </p:cNvGraphicFramePr>
          <p:nvPr>
            <p:ph idx="1"/>
            <p:extLst>
              <p:ext uri="{D42A27DB-BD31-4B8C-83A1-F6EECF244321}">
                <p14:modId xmlns:p14="http://schemas.microsoft.com/office/powerpoint/2010/main" val="1463382213"/>
              </p:ext>
            </p:extLst>
          </p:nvPr>
        </p:nvGraphicFramePr>
        <p:xfrm>
          <a:off x="879043" y="2560638"/>
          <a:ext cx="7385915" cy="3579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6348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651"/>
            <a:ext cx="8229600" cy="1143000"/>
          </a:xfrm>
        </p:spPr>
        <p:txBody>
          <a:bodyPr>
            <a:normAutofit fontScale="90000"/>
          </a:bodyPr>
          <a:lstStyle/>
          <a:p>
            <a:r>
              <a:rPr lang="en-US" b="1" dirty="0" smtClean="0">
                <a:solidFill>
                  <a:srgbClr val="002060"/>
                </a:solidFill>
              </a:rPr>
              <a:t>Characteristics of the design process</a:t>
            </a:r>
            <a:endParaRPr lang="en-US" b="1" dirty="0">
              <a:solidFill>
                <a:srgbClr val="002060"/>
              </a:solidFill>
            </a:endParaRPr>
          </a:p>
        </p:txBody>
      </p:sp>
      <p:sp>
        <p:nvSpPr>
          <p:cNvPr id="3" name="Content Placeholder 2"/>
          <p:cNvSpPr>
            <a:spLocks noGrp="1"/>
          </p:cNvSpPr>
          <p:nvPr>
            <p:ph idx="1"/>
          </p:nvPr>
        </p:nvSpPr>
        <p:spPr>
          <a:xfrm>
            <a:off x="457200" y="2049651"/>
            <a:ext cx="8229600" cy="4370980"/>
          </a:xfrm>
        </p:spPr>
        <p:txBody>
          <a:bodyPr>
            <a:normAutofit/>
          </a:bodyPr>
          <a:lstStyle/>
          <a:p>
            <a:pPr marL="0" indent="0" defTabSz="914400">
              <a:spcBef>
                <a:spcPts val="0"/>
              </a:spcBef>
              <a:buNone/>
            </a:pPr>
            <a:r>
              <a:rPr lang="en-US" b="1" dirty="0" smtClean="0">
                <a:solidFill>
                  <a:srgbClr val="FF0000"/>
                </a:solidFill>
              </a:rPr>
              <a:t>Collaboration</a:t>
            </a:r>
            <a:r>
              <a:rPr lang="en-US" dirty="0" smtClean="0"/>
              <a:t> between teachers and researchers in lesson designs.</a:t>
            </a:r>
          </a:p>
          <a:p>
            <a:pPr marL="0" indent="0" defTabSz="914400">
              <a:spcBef>
                <a:spcPts val="0"/>
              </a:spcBef>
              <a:buNone/>
            </a:pPr>
            <a:r>
              <a:rPr lang="en-US" b="1" dirty="0" smtClean="0">
                <a:solidFill>
                  <a:srgbClr val="FF0000"/>
                </a:solidFill>
              </a:rPr>
              <a:t>Knowledge-sharing</a:t>
            </a:r>
            <a:r>
              <a:rPr lang="en-US" dirty="0" smtClean="0"/>
              <a:t> </a:t>
            </a:r>
            <a:r>
              <a:rPr lang="en-US" dirty="0"/>
              <a:t>between teachers and researchers </a:t>
            </a:r>
            <a:r>
              <a:rPr lang="en-US" dirty="0" smtClean="0"/>
              <a:t>became essential since </a:t>
            </a:r>
            <a:r>
              <a:rPr lang="en-US" dirty="0"/>
              <a:t>each had specific knowledge of </a:t>
            </a:r>
            <a:r>
              <a:rPr lang="en-US" dirty="0" smtClean="0"/>
              <a:t>value.</a:t>
            </a:r>
          </a:p>
          <a:p>
            <a:pPr marL="0" indent="0">
              <a:buNone/>
            </a:pPr>
            <a:r>
              <a:rPr lang="en-US" b="1" dirty="0" smtClean="0">
                <a:solidFill>
                  <a:srgbClr val="FF0000"/>
                </a:solidFill>
              </a:rPr>
              <a:t>Experimentation</a:t>
            </a:r>
            <a:r>
              <a:rPr lang="en-US" dirty="0" smtClean="0"/>
              <a:t> </a:t>
            </a:r>
            <a:r>
              <a:rPr lang="en-US" dirty="0"/>
              <a:t>with uses of technology </a:t>
            </a:r>
            <a:r>
              <a:rPr lang="en-US" dirty="0" smtClean="0"/>
              <a:t>rather </a:t>
            </a:r>
            <a:r>
              <a:rPr lang="en-US" dirty="0"/>
              <a:t>than a refined </a:t>
            </a:r>
            <a:r>
              <a:rPr lang="en-US" dirty="0" smtClean="0"/>
              <a:t>design product</a:t>
            </a:r>
            <a:r>
              <a:rPr lang="en-US" dirty="0"/>
              <a:t>.</a:t>
            </a:r>
          </a:p>
        </p:txBody>
      </p:sp>
    </p:spTree>
    <p:extLst>
      <p:ext uri="{BB962C8B-B14F-4D97-AF65-F5344CB8AC3E}">
        <p14:creationId xmlns:p14="http://schemas.microsoft.com/office/powerpoint/2010/main" val="1113726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2487</TotalTime>
  <Words>955</Words>
  <Application>Microsoft Macintosh PowerPoint</Application>
  <PresentationFormat>On-screen Show (4:3)</PresentationFormat>
  <Paragraphs>138</Paragraphs>
  <Slides>16</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Arial</vt:lpstr>
      <vt:lpstr>Office Theme</vt:lpstr>
      <vt:lpstr>The role of the facilitator in developing collaborative professional learning communities</vt:lpstr>
      <vt:lpstr>The FaSMEd project</vt:lpstr>
      <vt:lpstr>Formative assessment</vt:lpstr>
      <vt:lpstr>PowerPoint Presentation</vt:lpstr>
      <vt:lpstr>Project strands</vt:lpstr>
      <vt:lpstr>Participating schools</vt:lpstr>
      <vt:lpstr>Lesson design</vt:lpstr>
      <vt:lpstr>Lesson planning</vt:lpstr>
      <vt:lpstr>Characteristics of the design process</vt:lpstr>
      <vt:lpstr>Research focus</vt:lpstr>
      <vt:lpstr>Professional development</vt:lpstr>
      <vt:lpstr>Contrasts between professional learning communities</vt:lpstr>
      <vt:lpstr>Facilitators and pre-conditions</vt:lpstr>
      <vt:lpstr>Comparisons of characteristics</vt:lpstr>
      <vt:lpstr>The role of the facilitator</vt:lpstr>
      <vt:lpstr>PowerPoint Presentation</vt:lpstr>
    </vt:vector>
  </TitlesOfParts>
  <Company>The University of Nottingham</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FaSmed</dc:title>
  <dc:creator>Diane Dolby</dc:creator>
  <cp:lastModifiedBy>Dalby Diane</cp:lastModifiedBy>
  <cp:revision>227</cp:revision>
  <dcterms:created xsi:type="dcterms:W3CDTF">2014-11-25T13:45:17Z</dcterms:created>
  <dcterms:modified xsi:type="dcterms:W3CDTF">2016-11-07T09:52:55Z</dcterms:modified>
</cp:coreProperties>
</file>